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4B_C7D9FA7E.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76_20A400B7.xml" ContentType="application/vnd.ms-powerpoint.comments+xml"/>
  <Override PartName="/ppt/notesSlides/notesSlide15.xml" ContentType="application/vnd.openxmlformats-officedocument.presentationml.notesSlide+xml"/>
  <Override PartName="/ppt/comments/modernComment_17B_4CBC1D47.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6"/>
  </p:notesMasterIdLst>
  <p:handoutMasterIdLst>
    <p:handoutMasterId r:id="rId37"/>
  </p:handoutMasterIdLst>
  <p:sldIdLst>
    <p:sldId id="293" r:id="rId5"/>
    <p:sldId id="329" r:id="rId6"/>
    <p:sldId id="330" r:id="rId7"/>
    <p:sldId id="331" r:id="rId8"/>
    <p:sldId id="298" r:id="rId9"/>
    <p:sldId id="314" r:id="rId10"/>
    <p:sldId id="313" r:id="rId11"/>
    <p:sldId id="333" r:id="rId12"/>
    <p:sldId id="336" r:id="rId13"/>
    <p:sldId id="319" r:id="rId14"/>
    <p:sldId id="316" r:id="rId15"/>
    <p:sldId id="326" r:id="rId16"/>
    <p:sldId id="323" r:id="rId17"/>
    <p:sldId id="332" r:id="rId18"/>
    <p:sldId id="347" r:id="rId19"/>
    <p:sldId id="371" r:id="rId20"/>
    <p:sldId id="372" r:id="rId21"/>
    <p:sldId id="373" r:id="rId22"/>
    <p:sldId id="374" r:id="rId23"/>
    <p:sldId id="375" r:id="rId24"/>
    <p:sldId id="376" r:id="rId25"/>
    <p:sldId id="377" r:id="rId26"/>
    <p:sldId id="378" r:id="rId27"/>
    <p:sldId id="379" r:id="rId28"/>
    <p:sldId id="380" r:id="rId29"/>
    <p:sldId id="382" r:id="rId30"/>
    <p:sldId id="383" r:id="rId31"/>
    <p:sldId id="384" r:id="rId32"/>
    <p:sldId id="370" r:id="rId33"/>
    <p:sldId id="349" r:id="rId34"/>
    <p:sldId id="348"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3D56578-207B-48F7-AC3F-8DEEFB484BF9}">
          <p14:sldIdLst>
            <p14:sldId id="293"/>
            <p14:sldId id="329"/>
            <p14:sldId id="330"/>
            <p14:sldId id="331"/>
            <p14:sldId id="298"/>
            <p14:sldId id="314"/>
            <p14:sldId id="313"/>
            <p14:sldId id="333"/>
            <p14:sldId id="336"/>
            <p14:sldId id="319"/>
            <p14:sldId id="316"/>
            <p14:sldId id="326"/>
            <p14:sldId id="323"/>
            <p14:sldId id="332"/>
            <p14:sldId id="347"/>
            <p14:sldId id="371"/>
            <p14:sldId id="372"/>
            <p14:sldId id="373"/>
            <p14:sldId id="374"/>
            <p14:sldId id="375"/>
            <p14:sldId id="376"/>
            <p14:sldId id="377"/>
            <p14:sldId id="378"/>
            <p14:sldId id="379"/>
            <p14:sldId id="380"/>
            <p14:sldId id="382"/>
            <p14:sldId id="383"/>
            <p14:sldId id="384"/>
            <p14:sldId id="370"/>
            <p14:sldId id="349"/>
            <p14:sldId id="34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46D8A5-9D0E-C5F4-960A-FC09F50F3043}" name="Valéry Psyché" initials="VP" userId="Valéry Psyché"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58" autoAdjust="0"/>
    <p:restoredTop sz="86143" autoAdjust="0"/>
  </p:normalViewPr>
  <p:slideViewPr>
    <p:cSldViewPr snapToGrid="0">
      <p:cViewPr varScale="1">
        <p:scale>
          <a:sx n="57" d="100"/>
          <a:sy n="57" d="100"/>
        </p:scale>
        <p:origin x="40" y="68"/>
      </p:cViewPr>
      <p:guideLst/>
    </p:cSldViewPr>
  </p:slideViewPr>
  <p:outlineViewPr>
    <p:cViewPr>
      <p:scale>
        <a:sx n="33" d="100"/>
        <a:sy n="33" d="100"/>
      </p:scale>
      <p:origin x="0" y="-160"/>
    </p:cViewPr>
  </p:outlineViewPr>
  <p:notesTextViewPr>
    <p:cViewPr>
      <p:scale>
        <a:sx n="1" d="1"/>
        <a:sy n="1" d="1"/>
      </p:scale>
      <p:origin x="0" y="0"/>
    </p:cViewPr>
  </p:notesTextViewPr>
  <p:sorterViewPr>
    <p:cViewPr>
      <p:scale>
        <a:sx n="100" d="100"/>
        <a:sy n="100" d="100"/>
      </p:scale>
      <p:origin x="0" y="-1304"/>
    </p:cViewPr>
  </p:sorterViewPr>
  <p:notesViewPr>
    <p:cSldViewPr snapToGrid="0">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omments/modernComment_14B_C7D9FA7E.xml><?xml version="1.0" encoding="utf-8"?>
<p188:cmLst xmlns:a="http://schemas.openxmlformats.org/drawingml/2006/main" xmlns:r="http://schemas.openxmlformats.org/officeDocument/2006/relationships" xmlns:p188="http://schemas.microsoft.com/office/powerpoint/2018/8/main">
  <p188:cm id="{564C0450-99C5-0C43-BE03-88D9DD4F456D}" authorId="{3E46D8A5-9D0E-C5F4-960A-FC09F50F3043}" created="2023-11-01T12:26:25.646">
    <ac:deMkLst xmlns:ac="http://schemas.microsoft.com/office/drawing/2013/main/command">
      <pc:docMk xmlns:pc="http://schemas.microsoft.com/office/powerpoint/2013/main/command"/>
      <pc:sldMk xmlns:pc="http://schemas.microsoft.com/office/powerpoint/2013/main/command" cId="3352951422" sldId="331"/>
      <ac:spMk id="3" creationId="{44D62E1D-67EA-648C-1ADD-902AB7FE565C}"/>
    </ac:deMkLst>
    <p188:txBody>
      <a:bodyPr/>
      <a:lstStyle/>
      <a:p>
        <a:r>
          <a:rPr lang="fr-FR"/>
          <a:t>N’oublie pas que ton public est en éducation et surtout en technologie éducative et non en formation d’adultes. Il faut donc les inclure et modifier légèrement le texte en conséquence. Ex. Au lieu de dire « formateurs professionnels » trouve un terme plus englobant comme « formateur et éducateurs » ou « professionnels en éducation et formation »</a:t>
        </a:r>
      </a:p>
    </p188:txBody>
  </p188:cm>
</p188:cmLst>
</file>

<file path=ppt/comments/modernComment_17B_4CBC1D47.xml><?xml version="1.0" encoding="utf-8"?>
<p188:cmLst xmlns:a="http://schemas.openxmlformats.org/drawingml/2006/main" xmlns:r="http://schemas.openxmlformats.org/officeDocument/2006/relationships" xmlns:p188="http://schemas.microsoft.com/office/powerpoint/2018/8/main">
  <p188:cm id="{7296D827-B98C-3442-A21C-E4CF182C09D4}" authorId="{3E46D8A5-9D0E-C5F4-960A-FC09F50F3043}" created="2023-11-01T12:30:21.613">
    <ac:deMkLst xmlns:ac="http://schemas.microsoft.com/office/drawing/2013/main/command">
      <pc:docMk xmlns:pc="http://schemas.microsoft.com/office/powerpoint/2013/main/command"/>
      <pc:sldMk xmlns:pc="http://schemas.microsoft.com/office/powerpoint/2013/main/command" cId="1287396679" sldId="379"/>
      <ac:spMk id="2" creationId="{48B1EEA0-0BA0-4C8C-894F-3FA3A76DFC18}"/>
    </ac:deMkLst>
    <p188:txBody>
      <a:bodyPr/>
      <a:lstStyle/>
      <a:p>
        <a:r>
          <a:rPr lang="fr-FR"/>
          <a:t>Ici, c’est très bien de montrer un exemple de vidéo accessible tirée de la formation que nous avons réalisé.</a:t>
        </a:r>
      </a:p>
    </p188:txBody>
  </p188:cm>
</p188:cmLst>
</file>

<file path=ppt/comments/modernComment_176_20A400B7.xml><?xml version="1.0" encoding="utf-8"?>
<p188:cmLst xmlns:a="http://schemas.openxmlformats.org/drawingml/2006/main" xmlns:r="http://schemas.openxmlformats.org/officeDocument/2006/relationships" xmlns:p188="http://schemas.microsoft.com/office/powerpoint/2018/8/main">
  <p188:cm id="{E35B7231-831A-FC48-9DE9-F4FB1E5E9F57}" authorId="{3E46D8A5-9D0E-C5F4-960A-FC09F50F3043}" created="2023-11-01T12:23:38.651">
    <ac:deMkLst xmlns:ac="http://schemas.microsoft.com/office/drawing/2013/main/command">
      <pc:docMk xmlns:pc="http://schemas.microsoft.com/office/powerpoint/2013/main/command"/>
      <pc:sldMk xmlns:pc="http://schemas.microsoft.com/office/powerpoint/2013/main/command" cId="547618999" sldId="374"/>
      <ac:spMk id="3" creationId="{BEF0F208-8EA8-4FED-B1AF-7E0863EB90E4}"/>
    </ac:deMkLst>
    <p188:txBody>
      <a:bodyPr/>
      <a:lstStyle/>
      <a:p>
        <a:r>
          <a:rPr lang="fr-FR"/>
          <a:t>L’objet dU we binaire est à la 15e page. Tu vas manquer de temps.
Il faudrait réduire la partie où tu présente le projet.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29378B-22B1-4588-9740-DF5103B13F80}" type="datetimeFigureOut">
              <a:rPr lang="fr-FR" smtClean="0"/>
              <a:t>03/04/2024</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26EF8D-B4ED-4503-AC0C-4866D952D05B}" type="slidenum">
              <a:rPr lang="fr-FR" smtClean="0"/>
              <a:t>‹#›</a:t>
            </a:fld>
            <a:endParaRPr lang="fr-FR" dirty="0"/>
          </a:p>
        </p:txBody>
      </p:sp>
    </p:spTree>
    <p:extLst>
      <p:ext uri="{BB962C8B-B14F-4D97-AF65-F5344CB8AC3E}">
        <p14:creationId xmlns:p14="http://schemas.microsoft.com/office/powerpoint/2010/main" val="2646994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F5A51-7AD1-4F6A-BA60-8AF72EB7A855}" type="datetimeFigureOut">
              <a:rPr lang="fr-FR" noProof="0" smtClean="0"/>
              <a:t>03/04/2024</a:t>
            </a:fld>
            <a:endParaRPr lang="fr-FR" noProof="0"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506EC4-24F6-4D00-BF5E-EA6796A76C61}" type="slidenum">
              <a:rPr lang="fr-FR" noProof="0" smtClean="0"/>
              <a:t>‹#›</a:t>
            </a:fld>
            <a:endParaRPr lang="fr-FR" noProof="0" dirty="0"/>
          </a:p>
        </p:txBody>
      </p:sp>
    </p:spTree>
    <p:extLst>
      <p:ext uri="{BB962C8B-B14F-4D97-AF65-F5344CB8AC3E}">
        <p14:creationId xmlns:p14="http://schemas.microsoft.com/office/powerpoint/2010/main" val="4122995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1</a:t>
            </a:fld>
            <a:endParaRPr lang="fr-FR" dirty="0"/>
          </a:p>
        </p:txBody>
      </p:sp>
    </p:spTree>
    <p:extLst>
      <p:ext uri="{BB962C8B-B14F-4D97-AF65-F5344CB8AC3E}">
        <p14:creationId xmlns:p14="http://schemas.microsoft.com/office/powerpoint/2010/main" val="190225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2</a:t>
            </a:fld>
            <a:endParaRPr lang="fr-FR" dirty="0"/>
          </a:p>
        </p:txBody>
      </p:sp>
    </p:spTree>
    <p:extLst>
      <p:ext uri="{BB962C8B-B14F-4D97-AF65-F5344CB8AC3E}">
        <p14:creationId xmlns:p14="http://schemas.microsoft.com/office/powerpoint/2010/main" val="147119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3</a:t>
            </a:fld>
            <a:endParaRPr lang="fr-FR" dirty="0"/>
          </a:p>
        </p:txBody>
      </p:sp>
    </p:spTree>
    <p:extLst>
      <p:ext uri="{BB962C8B-B14F-4D97-AF65-F5344CB8AC3E}">
        <p14:creationId xmlns:p14="http://schemas.microsoft.com/office/powerpoint/2010/main" val="2767199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4</a:t>
            </a:fld>
            <a:endParaRPr lang="fr-FR" dirty="0"/>
          </a:p>
        </p:txBody>
      </p:sp>
    </p:spTree>
    <p:extLst>
      <p:ext uri="{BB962C8B-B14F-4D97-AF65-F5344CB8AC3E}">
        <p14:creationId xmlns:p14="http://schemas.microsoft.com/office/powerpoint/2010/main" val="210409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5</a:t>
            </a:fld>
            <a:endParaRPr lang="fr-FR" dirty="0"/>
          </a:p>
        </p:txBody>
      </p:sp>
    </p:spTree>
    <p:extLst>
      <p:ext uri="{BB962C8B-B14F-4D97-AF65-F5344CB8AC3E}">
        <p14:creationId xmlns:p14="http://schemas.microsoft.com/office/powerpoint/2010/main" val="968317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6</a:t>
            </a:fld>
            <a:endParaRPr lang="fr-FR" dirty="0"/>
          </a:p>
        </p:txBody>
      </p:sp>
    </p:spTree>
    <p:extLst>
      <p:ext uri="{BB962C8B-B14F-4D97-AF65-F5344CB8AC3E}">
        <p14:creationId xmlns:p14="http://schemas.microsoft.com/office/powerpoint/2010/main" val="2775993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dirty="0"/>
              <a:t>P1. Perceptible : </a:t>
            </a:r>
            <a:r>
              <a:rPr lang="fr-CA" sz="1200" b="0" dirty="0"/>
              <a:t>Les informations et les éléments de l'interface utilisateur sont perceptibles.</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dirty="0"/>
              <a:t>P2. utilisable : </a:t>
            </a:r>
            <a:r>
              <a:rPr lang="fr-CA" sz="1200" b="0" dirty="0"/>
              <a:t>Les outils et les ressources sont utilisables.</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dirty="0"/>
              <a:t>P3. compréhensible : </a:t>
            </a:r>
            <a:r>
              <a:rPr lang="fr-CA" sz="1200" b="0" dirty="0"/>
              <a:t>Les informations et le fonctionnement de l'interface utilisateur sont compréhensibles.</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dirty="0"/>
              <a:t>P4. robuste : </a:t>
            </a:r>
            <a:r>
              <a:rPr lang="fr-CA" sz="1200" b="0" dirty="0"/>
              <a:t>Le contenu est compatible avec une grande variété d'agents utilisateurs, y compris les technologies d'assistance.</a:t>
            </a:r>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7</a:t>
            </a:fld>
            <a:endParaRPr lang="fr-FR" dirty="0"/>
          </a:p>
        </p:txBody>
      </p:sp>
    </p:spTree>
    <p:extLst>
      <p:ext uri="{BB962C8B-B14F-4D97-AF65-F5344CB8AC3E}">
        <p14:creationId xmlns:p14="http://schemas.microsoft.com/office/powerpoint/2010/main" val="39410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8</a:t>
            </a:fld>
            <a:endParaRPr lang="fr-FR" dirty="0"/>
          </a:p>
        </p:txBody>
      </p:sp>
    </p:spTree>
    <p:extLst>
      <p:ext uri="{BB962C8B-B14F-4D97-AF65-F5344CB8AC3E}">
        <p14:creationId xmlns:p14="http://schemas.microsoft.com/office/powerpoint/2010/main" val="3959144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9</a:t>
            </a:fld>
            <a:endParaRPr lang="fr-FR" dirty="0"/>
          </a:p>
        </p:txBody>
      </p:sp>
    </p:spTree>
    <p:extLst>
      <p:ext uri="{BB962C8B-B14F-4D97-AF65-F5344CB8AC3E}">
        <p14:creationId xmlns:p14="http://schemas.microsoft.com/office/powerpoint/2010/main" val="2035956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10</a:t>
            </a:fld>
            <a:endParaRPr lang="fr-FR" dirty="0"/>
          </a:p>
        </p:txBody>
      </p:sp>
    </p:spTree>
    <p:extLst>
      <p:ext uri="{BB962C8B-B14F-4D97-AF65-F5344CB8AC3E}">
        <p14:creationId xmlns:p14="http://schemas.microsoft.com/office/powerpoint/2010/main" val="2119856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11</a:t>
            </a:fld>
            <a:endParaRPr lang="fr-FR" dirty="0"/>
          </a:p>
        </p:txBody>
      </p:sp>
    </p:spTree>
    <p:extLst>
      <p:ext uri="{BB962C8B-B14F-4D97-AF65-F5344CB8AC3E}">
        <p14:creationId xmlns:p14="http://schemas.microsoft.com/office/powerpoint/2010/main" val="1428271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12</a:t>
            </a:fld>
            <a:endParaRPr lang="fr-FR" dirty="0"/>
          </a:p>
        </p:txBody>
      </p:sp>
    </p:spTree>
    <p:extLst>
      <p:ext uri="{BB962C8B-B14F-4D97-AF65-F5344CB8AC3E}">
        <p14:creationId xmlns:p14="http://schemas.microsoft.com/office/powerpoint/2010/main" val="4224797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13</a:t>
            </a:fld>
            <a:endParaRPr lang="fr-FR" dirty="0"/>
          </a:p>
        </p:txBody>
      </p:sp>
    </p:spTree>
    <p:extLst>
      <p:ext uri="{BB962C8B-B14F-4D97-AF65-F5344CB8AC3E}">
        <p14:creationId xmlns:p14="http://schemas.microsoft.com/office/powerpoint/2010/main" val="1066623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506EC4-24F6-4D00-BF5E-EA6796A76C61}" type="slidenum">
              <a:rPr lang="fr-FR" smtClean="0"/>
              <a:t>14</a:t>
            </a:fld>
            <a:endParaRPr lang="fr-FR" dirty="0"/>
          </a:p>
        </p:txBody>
      </p:sp>
    </p:spTree>
    <p:extLst>
      <p:ext uri="{BB962C8B-B14F-4D97-AF65-F5344CB8AC3E}">
        <p14:creationId xmlns:p14="http://schemas.microsoft.com/office/powerpoint/2010/main" val="535776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FC506EC4-24F6-4D00-BF5E-EA6796A76C61}" type="slidenum">
              <a:rPr lang="fr-FR" noProof="0" smtClean="0"/>
              <a:t>20</a:t>
            </a:fld>
            <a:endParaRPr lang="fr-FR" noProof="0" dirty="0"/>
          </a:p>
        </p:txBody>
      </p:sp>
    </p:spTree>
    <p:extLst>
      <p:ext uri="{BB962C8B-B14F-4D97-AF65-F5344CB8AC3E}">
        <p14:creationId xmlns:p14="http://schemas.microsoft.com/office/powerpoint/2010/main" val="381853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B3CD01-B10B-4572-94CB-60A8DC6A5C4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9C7348B0-89AF-499E-A846-01A3146336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45FFB6A8-D858-4EFF-93E9-D8B787F10A27}"/>
              </a:ext>
            </a:extLst>
          </p:cNvPr>
          <p:cNvSpPr>
            <a:spLocks noGrp="1"/>
          </p:cNvSpPr>
          <p:nvPr>
            <p:ph type="dt" sz="half" idx="10"/>
          </p:nvPr>
        </p:nvSpPr>
        <p:spPr/>
        <p:txBody>
          <a:bodyPr/>
          <a:lstStyle/>
          <a:p>
            <a:pPr rtl="0"/>
            <a:fld id="{B7F610D7-475A-479D-B6A3-83CC46A64A41}" type="datetime1">
              <a:rPr lang="fr-FR" noProof="0" smtClean="0"/>
              <a:t>03/04/2024</a:t>
            </a:fld>
            <a:endParaRPr lang="fr-FR" noProof="0" dirty="0"/>
          </a:p>
        </p:txBody>
      </p:sp>
      <p:sp>
        <p:nvSpPr>
          <p:cNvPr id="5" name="Espace réservé du pied de page 4">
            <a:extLst>
              <a:ext uri="{FF2B5EF4-FFF2-40B4-BE49-F238E27FC236}">
                <a16:creationId xmlns:a16="http://schemas.microsoft.com/office/drawing/2014/main" id="{D2549085-6C3B-4E1F-B942-14BAA19B9CE8}"/>
              </a:ext>
            </a:extLst>
          </p:cNvPr>
          <p:cNvSpPr>
            <a:spLocks noGrp="1"/>
          </p:cNvSpPr>
          <p:nvPr>
            <p:ph type="ftr" sz="quarter" idx="11"/>
          </p:nvPr>
        </p:nvSpPr>
        <p:spPr/>
        <p:txBody>
          <a:bodyPr/>
          <a:lstStyle/>
          <a:p>
            <a:pPr rtl="0"/>
            <a:endParaRPr lang="fr-FR" noProof="0" dirty="0"/>
          </a:p>
        </p:txBody>
      </p:sp>
      <p:sp>
        <p:nvSpPr>
          <p:cNvPr id="6" name="Espace réservé du numéro de diapositive 5">
            <a:extLst>
              <a:ext uri="{FF2B5EF4-FFF2-40B4-BE49-F238E27FC236}">
                <a16:creationId xmlns:a16="http://schemas.microsoft.com/office/drawing/2014/main" id="{4915DBD9-EEAD-409D-B4D3-653321C1864B}"/>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18489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4CD4EE-0D47-4E14-9E24-B0C4D295C86F}"/>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94D59A02-7AC3-4399-97B4-927C29F8BF73}"/>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818A48C6-B9BA-40A1-9CB1-70532191B089}"/>
              </a:ext>
            </a:extLst>
          </p:cNvPr>
          <p:cNvSpPr>
            <a:spLocks noGrp="1"/>
          </p:cNvSpPr>
          <p:nvPr>
            <p:ph type="dt" sz="half" idx="10"/>
          </p:nvPr>
        </p:nvSpPr>
        <p:spPr/>
        <p:txBody>
          <a:bodyPr/>
          <a:lstStyle/>
          <a:p>
            <a:pPr rtl="0"/>
            <a:fld id="{AD528031-0E0D-4788-8247-5022B17E025F}" type="datetime1">
              <a:rPr lang="fr-FR" noProof="0" smtClean="0"/>
              <a:t>03/04/2024</a:t>
            </a:fld>
            <a:endParaRPr lang="fr-FR" noProof="0" dirty="0"/>
          </a:p>
        </p:txBody>
      </p:sp>
      <p:sp>
        <p:nvSpPr>
          <p:cNvPr id="5" name="Espace réservé du pied de page 4">
            <a:extLst>
              <a:ext uri="{FF2B5EF4-FFF2-40B4-BE49-F238E27FC236}">
                <a16:creationId xmlns:a16="http://schemas.microsoft.com/office/drawing/2014/main" id="{32148BEA-B732-4A78-B8FC-EDB46EEDFD1F}"/>
              </a:ext>
            </a:extLst>
          </p:cNvPr>
          <p:cNvSpPr>
            <a:spLocks noGrp="1"/>
          </p:cNvSpPr>
          <p:nvPr>
            <p:ph type="ftr" sz="quarter" idx="11"/>
          </p:nvPr>
        </p:nvSpPr>
        <p:spPr/>
        <p:txBody>
          <a:bodyPr/>
          <a:lstStyle/>
          <a:p>
            <a:pPr rtl="0"/>
            <a:endParaRPr lang="fr-FR" noProof="0" dirty="0"/>
          </a:p>
        </p:txBody>
      </p:sp>
      <p:sp>
        <p:nvSpPr>
          <p:cNvPr id="6" name="Espace réservé du numéro de diapositive 5">
            <a:extLst>
              <a:ext uri="{FF2B5EF4-FFF2-40B4-BE49-F238E27FC236}">
                <a16:creationId xmlns:a16="http://schemas.microsoft.com/office/drawing/2014/main" id="{991539D1-52FF-4553-A484-5E19F9360065}"/>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1323151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F6EB5B-726B-4CE2-9F30-C2379A865F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08527577-0A45-49D6-B557-8C01CF264A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61B39F38-BE2C-4573-A140-537F38747E66}"/>
              </a:ext>
            </a:extLst>
          </p:cNvPr>
          <p:cNvSpPr>
            <a:spLocks noGrp="1"/>
          </p:cNvSpPr>
          <p:nvPr>
            <p:ph type="dt" sz="half" idx="10"/>
          </p:nvPr>
        </p:nvSpPr>
        <p:spPr/>
        <p:txBody>
          <a:bodyPr/>
          <a:lstStyle/>
          <a:p>
            <a:pPr rtl="0"/>
            <a:fld id="{53FF608E-7797-42AF-8413-6DB790AA3E20}" type="datetime1">
              <a:rPr lang="fr-FR" noProof="0" smtClean="0"/>
              <a:t>03/04/2024</a:t>
            </a:fld>
            <a:endParaRPr lang="fr-FR" noProof="0" dirty="0"/>
          </a:p>
        </p:txBody>
      </p:sp>
      <p:sp>
        <p:nvSpPr>
          <p:cNvPr id="5" name="Espace réservé du pied de page 4">
            <a:extLst>
              <a:ext uri="{FF2B5EF4-FFF2-40B4-BE49-F238E27FC236}">
                <a16:creationId xmlns:a16="http://schemas.microsoft.com/office/drawing/2014/main" id="{AE8A3D9D-643A-4AC6-B47D-9A67C6D9D024}"/>
              </a:ext>
            </a:extLst>
          </p:cNvPr>
          <p:cNvSpPr>
            <a:spLocks noGrp="1"/>
          </p:cNvSpPr>
          <p:nvPr>
            <p:ph type="ftr" sz="quarter" idx="11"/>
          </p:nvPr>
        </p:nvSpPr>
        <p:spPr/>
        <p:txBody>
          <a:bodyPr/>
          <a:lstStyle/>
          <a:p>
            <a:pPr rtl="0"/>
            <a:endParaRPr lang="fr-FR" noProof="0" dirty="0"/>
          </a:p>
        </p:txBody>
      </p:sp>
      <p:sp>
        <p:nvSpPr>
          <p:cNvPr id="6" name="Espace réservé du numéro de diapositive 5">
            <a:extLst>
              <a:ext uri="{FF2B5EF4-FFF2-40B4-BE49-F238E27FC236}">
                <a16:creationId xmlns:a16="http://schemas.microsoft.com/office/drawing/2014/main" id="{FB6508B4-AB19-484A-B71B-6256025D3E7A}"/>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164582686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715B1B-15DF-47F9-8CA4-4A702A76BC2F}"/>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8ABCA173-D05B-461B-846B-1ECDB3D9EEE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22929FA-D91A-4395-A56B-B95663512B15}"/>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5ADD45CC-FDD5-431E-984D-57F009C73001}"/>
              </a:ext>
            </a:extLst>
          </p:cNvPr>
          <p:cNvSpPr>
            <a:spLocks noGrp="1"/>
          </p:cNvSpPr>
          <p:nvPr>
            <p:ph type="dt" sz="half" idx="10"/>
          </p:nvPr>
        </p:nvSpPr>
        <p:spPr/>
        <p:txBody>
          <a:bodyPr/>
          <a:lstStyle/>
          <a:p>
            <a:pPr rtl="0"/>
            <a:fld id="{8D6397E1-94C5-4F9F-B858-2B2904BEBC28}" type="datetime1">
              <a:rPr lang="fr-FR" noProof="0" smtClean="0"/>
              <a:t>03/04/2024</a:t>
            </a:fld>
            <a:endParaRPr lang="fr-FR" noProof="0" dirty="0"/>
          </a:p>
        </p:txBody>
      </p:sp>
      <p:sp>
        <p:nvSpPr>
          <p:cNvPr id="6" name="Espace réservé du pied de page 5">
            <a:extLst>
              <a:ext uri="{FF2B5EF4-FFF2-40B4-BE49-F238E27FC236}">
                <a16:creationId xmlns:a16="http://schemas.microsoft.com/office/drawing/2014/main" id="{7BE3A07B-5442-4DF4-9A98-BE4BB5E1662D}"/>
              </a:ext>
            </a:extLst>
          </p:cNvPr>
          <p:cNvSpPr>
            <a:spLocks noGrp="1"/>
          </p:cNvSpPr>
          <p:nvPr>
            <p:ph type="ftr" sz="quarter" idx="11"/>
          </p:nvPr>
        </p:nvSpPr>
        <p:spPr/>
        <p:txBody>
          <a:bodyPr/>
          <a:lstStyle/>
          <a:p>
            <a:pPr rtl="0"/>
            <a:endParaRPr lang="fr-FR" noProof="0" dirty="0"/>
          </a:p>
        </p:txBody>
      </p:sp>
      <p:sp>
        <p:nvSpPr>
          <p:cNvPr id="7" name="Espace réservé du numéro de diapositive 6">
            <a:extLst>
              <a:ext uri="{FF2B5EF4-FFF2-40B4-BE49-F238E27FC236}">
                <a16:creationId xmlns:a16="http://schemas.microsoft.com/office/drawing/2014/main" id="{DB5481D8-4451-4136-9F96-F293C6A0C5E5}"/>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422321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9A222E-1C2B-4285-88CF-4605402DAD33}"/>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D92F8702-FA09-4190-A8B6-06CB3C7AE2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28BF020B-9FA8-4300-B079-1E1CC63E189D}"/>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8B13240A-42E8-4077-8B60-53C1488BBE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BE4475F1-F93A-4AEA-B424-FF588E30F259}"/>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60443C18-68B0-4DC7-B291-A300285A7023}"/>
              </a:ext>
            </a:extLst>
          </p:cNvPr>
          <p:cNvSpPr>
            <a:spLocks noGrp="1"/>
          </p:cNvSpPr>
          <p:nvPr>
            <p:ph type="dt" sz="half" idx="10"/>
          </p:nvPr>
        </p:nvSpPr>
        <p:spPr/>
        <p:txBody>
          <a:bodyPr/>
          <a:lstStyle/>
          <a:p>
            <a:pPr rtl="0"/>
            <a:fld id="{C222DF5F-E4BE-4466-A7A0-C61E58FEFC9F}" type="datetime1">
              <a:rPr lang="fr-FR" noProof="0" smtClean="0"/>
              <a:t>03/04/2024</a:t>
            </a:fld>
            <a:endParaRPr lang="fr-FR" noProof="0" dirty="0"/>
          </a:p>
        </p:txBody>
      </p:sp>
      <p:sp>
        <p:nvSpPr>
          <p:cNvPr id="8" name="Espace réservé du pied de page 7">
            <a:extLst>
              <a:ext uri="{FF2B5EF4-FFF2-40B4-BE49-F238E27FC236}">
                <a16:creationId xmlns:a16="http://schemas.microsoft.com/office/drawing/2014/main" id="{F05FDDB3-6316-44C6-8BFB-8CA9A01D8EEB}"/>
              </a:ext>
            </a:extLst>
          </p:cNvPr>
          <p:cNvSpPr>
            <a:spLocks noGrp="1"/>
          </p:cNvSpPr>
          <p:nvPr>
            <p:ph type="ftr" sz="quarter" idx="11"/>
          </p:nvPr>
        </p:nvSpPr>
        <p:spPr/>
        <p:txBody>
          <a:bodyPr/>
          <a:lstStyle/>
          <a:p>
            <a:pPr rtl="0"/>
            <a:endParaRPr lang="fr-FR" noProof="0" dirty="0"/>
          </a:p>
        </p:txBody>
      </p:sp>
      <p:sp>
        <p:nvSpPr>
          <p:cNvPr id="9" name="Espace réservé du numéro de diapositive 8">
            <a:extLst>
              <a:ext uri="{FF2B5EF4-FFF2-40B4-BE49-F238E27FC236}">
                <a16:creationId xmlns:a16="http://schemas.microsoft.com/office/drawing/2014/main" id="{FFB553F8-59B8-46A1-B75F-B3C0AAE3C6E5}"/>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385210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A66F5B-3454-4FED-B5CC-5DBB142DC742}"/>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54AE1B6E-9103-45C6-ABED-147CAB0C66D8}"/>
              </a:ext>
            </a:extLst>
          </p:cNvPr>
          <p:cNvSpPr>
            <a:spLocks noGrp="1"/>
          </p:cNvSpPr>
          <p:nvPr>
            <p:ph type="dt" sz="half" idx="10"/>
          </p:nvPr>
        </p:nvSpPr>
        <p:spPr/>
        <p:txBody>
          <a:bodyPr/>
          <a:lstStyle/>
          <a:p>
            <a:pPr rtl="0"/>
            <a:fld id="{53FF608E-7797-42AF-8413-6DB790AA3E20}" type="datetime1">
              <a:rPr lang="fr-FR" noProof="0" smtClean="0"/>
              <a:t>03/04/2024</a:t>
            </a:fld>
            <a:endParaRPr lang="fr-FR" noProof="0" dirty="0"/>
          </a:p>
        </p:txBody>
      </p:sp>
      <p:sp>
        <p:nvSpPr>
          <p:cNvPr id="4" name="Espace réservé du pied de page 3">
            <a:extLst>
              <a:ext uri="{FF2B5EF4-FFF2-40B4-BE49-F238E27FC236}">
                <a16:creationId xmlns:a16="http://schemas.microsoft.com/office/drawing/2014/main" id="{5BCFD474-2DB7-4AB5-AE27-0264897D513D}"/>
              </a:ext>
            </a:extLst>
          </p:cNvPr>
          <p:cNvSpPr>
            <a:spLocks noGrp="1"/>
          </p:cNvSpPr>
          <p:nvPr>
            <p:ph type="ftr" sz="quarter" idx="11"/>
          </p:nvPr>
        </p:nvSpPr>
        <p:spPr/>
        <p:txBody>
          <a:bodyPr/>
          <a:lstStyle/>
          <a:p>
            <a:pPr rtl="0"/>
            <a:endParaRPr lang="fr-FR" noProof="0" dirty="0"/>
          </a:p>
        </p:txBody>
      </p:sp>
      <p:sp>
        <p:nvSpPr>
          <p:cNvPr id="5" name="Espace réservé du numéro de diapositive 4">
            <a:extLst>
              <a:ext uri="{FF2B5EF4-FFF2-40B4-BE49-F238E27FC236}">
                <a16:creationId xmlns:a16="http://schemas.microsoft.com/office/drawing/2014/main" id="{F9C3D8BC-C19A-493E-B7C0-A1556F6ADE87}"/>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205207509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7264-A9BF-4B8E-BA6B-471C0EE53FF2}"/>
              </a:ext>
            </a:extLst>
          </p:cNvPr>
          <p:cNvSpPr>
            <a:spLocks noGrp="1"/>
          </p:cNvSpPr>
          <p:nvPr>
            <p:ph type="dt" sz="half" idx="10"/>
          </p:nvPr>
        </p:nvSpPr>
        <p:spPr/>
        <p:txBody>
          <a:bodyPr/>
          <a:lstStyle/>
          <a:p>
            <a:pPr rtl="0"/>
            <a:fld id="{A9CAEE99-E858-4436-BAF5-1ACF2EFC4104}" type="datetime1">
              <a:rPr lang="fr-FR" noProof="0" smtClean="0"/>
              <a:t>03/04/2024</a:t>
            </a:fld>
            <a:endParaRPr lang="fr-FR" noProof="0" dirty="0"/>
          </a:p>
        </p:txBody>
      </p:sp>
      <p:sp>
        <p:nvSpPr>
          <p:cNvPr id="3" name="Espace réservé du pied de page 2">
            <a:extLst>
              <a:ext uri="{FF2B5EF4-FFF2-40B4-BE49-F238E27FC236}">
                <a16:creationId xmlns:a16="http://schemas.microsoft.com/office/drawing/2014/main" id="{9F1C9D7E-A6CB-4043-940E-C7D5B22A5F9D}"/>
              </a:ext>
            </a:extLst>
          </p:cNvPr>
          <p:cNvSpPr>
            <a:spLocks noGrp="1"/>
          </p:cNvSpPr>
          <p:nvPr>
            <p:ph type="ftr" sz="quarter" idx="11"/>
          </p:nvPr>
        </p:nvSpPr>
        <p:spPr/>
        <p:txBody>
          <a:bodyPr/>
          <a:lstStyle/>
          <a:p>
            <a:pPr rtl="0"/>
            <a:endParaRPr lang="fr-FR" noProof="0" dirty="0"/>
          </a:p>
        </p:txBody>
      </p:sp>
      <p:sp>
        <p:nvSpPr>
          <p:cNvPr id="4" name="Espace réservé du numéro de diapositive 3">
            <a:extLst>
              <a:ext uri="{FF2B5EF4-FFF2-40B4-BE49-F238E27FC236}">
                <a16:creationId xmlns:a16="http://schemas.microsoft.com/office/drawing/2014/main" id="{43F8FAE6-1338-42C6-9899-7A84EA783C08}"/>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3810490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DE1868-2505-49DC-88FD-FD1E7578D6F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681468EF-FD3D-4E35-90F7-F5EA32A77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F05243CE-43BF-4CC3-87BA-B64FF218E2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29C8DCFE-5442-4571-ADC1-5EDA5713891B}"/>
              </a:ext>
            </a:extLst>
          </p:cNvPr>
          <p:cNvSpPr>
            <a:spLocks noGrp="1"/>
          </p:cNvSpPr>
          <p:nvPr>
            <p:ph type="dt" sz="half" idx="10"/>
          </p:nvPr>
        </p:nvSpPr>
        <p:spPr/>
        <p:txBody>
          <a:bodyPr/>
          <a:lstStyle/>
          <a:p>
            <a:pPr rtl="0"/>
            <a:fld id="{EABDF2FA-915F-493A-9BD8-70C144109E70}" type="datetime1">
              <a:rPr lang="fr-FR" noProof="0" smtClean="0"/>
              <a:t>03/04/2024</a:t>
            </a:fld>
            <a:endParaRPr lang="fr-FR" noProof="0" dirty="0"/>
          </a:p>
        </p:txBody>
      </p:sp>
      <p:sp>
        <p:nvSpPr>
          <p:cNvPr id="6" name="Espace réservé du pied de page 5">
            <a:extLst>
              <a:ext uri="{FF2B5EF4-FFF2-40B4-BE49-F238E27FC236}">
                <a16:creationId xmlns:a16="http://schemas.microsoft.com/office/drawing/2014/main" id="{15CE8148-B33F-4425-B4C7-06D1572E4821}"/>
              </a:ext>
            </a:extLst>
          </p:cNvPr>
          <p:cNvSpPr>
            <a:spLocks noGrp="1"/>
          </p:cNvSpPr>
          <p:nvPr>
            <p:ph type="ftr" sz="quarter" idx="11"/>
          </p:nvPr>
        </p:nvSpPr>
        <p:spPr/>
        <p:txBody>
          <a:bodyPr/>
          <a:lstStyle/>
          <a:p>
            <a:pPr rtl="0"/>
            <a:endParaRPr lang="fr-FR" noProof="0" dirty="0"/>
          </a:p>
        </p:txBody>
      </p:sp>
      <p:sp>
        <p:nvSpPr>
          <p:cNvPr id="7" name="Espace réservé du numéro de diapositive 6">
            <a:extLst>
              <a:ext uri="{FF2B5EF4-FFF2-40B4-BE49-F238E27FC236}">
                <a16:creationId xmlns:a16="http://schemas.microsoft.com/office/drawing/2014/main" id="{8EC7D0DC-399A-4C17-9E4E-F8742F91B2E9}"/>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3709111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8889DA-6B55-4F0B-9574-65644F8D914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B66CBE69-3C4A-410B-917A-ECC5B76425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14B2B0E5-B065-4034-97C2-5A4B007B30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94E8C70-5F43-4DDE-BCF4-0904CF36FC8E}"/>
              </a:ext>
            </a:extLst>
          </p:cNvPr>
          <p:cNvSpPr>
            <a:spLocks noGrp="1"/>
          </p:cNvSpPr>
          <p:nvPr>
            <p:ph type="dt" sz="half" idx="10"/>
          </p:nvPr>
        </p:nvSpPr>
        <p:spPr/>
        <p:txBody>
          <a:bodyPr/>
          <a:lstStyle/>
          <a:p>
            <a:pPr rtl="0"/>
            <a:fld id="{9CD434C9-D3F3-4C7B-AC63-3168A5838220}" type="datetime1">
              <a:rPr lang="fr-FR" noProof="0" smtClean="0"/>
              <a:t>03/04/2024</a:t>
            </a:fld>
            <a:endParaRPr lang="fr-FR" noProof="0" dirty="0"/>
          </a:p>
        </p:txBody>
      </p:sp>
      <p:sp>
        <p:nvSpPr>
          <p:cNvPr id="6" name="Espace réservé du pied de page 5">
            <a:extLst>
              <a:ext uri="{FF2B5EF4-FFF2-40B4-BE49-F238E27FC236}">
                <a16:creationId xmlns:a16="http://schemas.microsoft.com/office/drawing/2014/main" id="{30934F04-A616-4C15-B4F3-7DE513FC7623}"/>
              </a:ext>
            </a:extLst>
          </p:cNvPr>
          <p:cNvSpPr>
            <a:spLocks noGrp="1"/>
          </p:cNvSpPr>
          <p:nvPr>
            <p:ph type="ftr" sz="quarter" idx="11"/>
          </p:nvPr>
        </p:nvSpPr>
        <p:spPr/>
        <p:txBody>
          <a:bodyPr/>
          <a:lstStyle/>
          <a:p>
            <a:pPr algn="l" rtl="0"/>
            <a:endParaRPr lang="fr-FR" noProof="0" dirty="0"/>
          </a:p>
        </p:txBody>
      </p:sp>
      <p:sp>
        <p:nvSpPr>
          <p:cNvPr id="7" name="Espace réservé du numéro de diapositive 6">
            <a:extLst>
              <a:ext uri="{FF2B5EF4-FFF2-40B4-BE49-F238E27FC236}">
                <a16:creationId xmlns:a16="http://schemas.microsoft.com/office/drawing/2014/main" id="{9A7EF276-1C65-49FD-8581-648346B8BD07}"/>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463777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C77FB7-8923-4AF4-97A6-C743E7656976}"/>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372161A8-96C5-4E0F-A793-8668185FCBA4}"/>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8BED899-78B6-4216-890F-F0810CDA92BE}"/>
              </a:ext>
            </a:extLst>
          </p:cNvPr>
          <p:cNvSpPr>
            <a:spLocks noGrp="1"/>
          </p:cNvSpPr>
          <p:nvPr>
            <p:ph type="dt" sz="half" idx="10"/>
          </p:nvPr>
        </p:nvSpPr>
        <p:spPr/>
        <p:txBody>
          <a:bodyPr/>
          <a:lstStyle/>
          <a:p>
            <a:pPr rtl="0"/>
            <a:fld id="{4FB8DD61-8EF0-4049-889D-E9128A9C9813}" type="datetime1">
              <a:rPr lang="fr-FR" noProof="0" smtClean="0"/>
              <a:t>03/04/2024</a:t>
            </a:fld>
            <a:endParaRPr lang="fr-FR" noProof="0" dirty="0"/>
          </a:p>
        </p:txBody>
      </p:sp>
      <p:sp>
        <p:nvSpPr>
          <p:cNvPr id="5" name="Espace réservé du pied de page 4">
            <a:extLst>
              <a:ext uri="{FF2B5EF4-FFF2-40B4-BE49-F238E27FC236}">
                <a16:creationId xmlns:a16="http://schemas.microsoft.com/office/drawing/2014/main" id="{5587C049-45F5-49BA-94F1-0F758BFB3D8F}"/>
              </a:ext>
            </a:extLst>
          </p:cNvPr>
          <p:cNvSpPr>
            <a:spLocks noGrp="1"/>
          </p:cNvSpPr>
          <p:nvPr>
            <p:ph type="ftr" sz="quarter" idx="11"/>
          </p:nvPr>
        </p:nvSpPr>
        <p:spPr/>
        <p:txBody>
          <a:bodyPr/>
          <a:lstStyle/>
          <a:p>
            <a:pPr rtl="0"/>
            <a:endParaRPr lang="fr-FR" noProof="0" dirty="0"/>
          </a:p>
        </p:txBody>
      </p:sp>
      <p:sp>
        <p:nvSpPr>
          <p:cNvPr id="6" name="Espace réservé du numéro de diapositive 5">
            <a:extLst>
              <a:ext uri="{FF2B5EF4-FFF2-40B4-BE49-F238E27FC236}">
                <a16:creationId xmlns:a16="http://schemas.microsoft.com/office/drawing/2014/main" id="{9C9B50DF-97DD-4D7F-A52D-E349C808A0FF}"/>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366015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36B3239-7F98-46D3-9713-400B6A42F44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D1BDCCC-1314-4F8B-B78A-A43CE2E0BF67}"/>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0D5D723-C8EA-4ABF-AF4E-545A9D3634FE}"/>
              </a:ext>
            </a:extLst>
          </p:cNvPr>
          <p:cNvSpPr>
            <a:spLocks noGrp="1"/>
          </p:cNvSpPr>
          <p:nvPr>
            <p:ph type="dt" sz="half" idx="10"/>
          </p:nvPr>
        </p:nvSpPr>
        <p:spPr/>
        <p:txBody>
          <a:bodyPr/>
          <a:lstStyle/>
          <a:p>
            <a:pPr rtl="0"/>
            <a:fld id="{365586C5-0823-4332-9E11-A72AAA6FDF94}" type="datetime1">
              <a:rPr lang="fr-FR" noProof="0" smtClean="0"/>
              <a:t>03/04/2024</a:t>
            </a:fld>
            <a:endParaRPr lang="fr-FR" noProof="0" dirty="0"/>
          </a:p>
        </p:txBody>
      </p:sp>
      <p:sp>
        <p:nvSpPr>
          <p:cNvPr id="5" name="Espace réservé du pied de page 4">
            <a:extLst>
              <a:ext uri="{FF2B5EF4-FFF2-40B4-BE49-F238E27FC236}">
                <a16:creationId xmlns:a16="http://schemas.microsoft.com/office/drawing/2014/main" id="{3CBFCF90-CEB7-4EB5-ABA6-3D1FC0F8D71F}"/>
              </a:ext>
            </a:extLst>
          </p:cNvPr>
          <p:cNvSpPr>
            <a:spLocks noGrp="1"/>
          </p:cNvSpPr>
          <p:nvPr>
            <p:ph type="ftr" sz="quarter" idx="11"/>
          </p:nvPr>
        </p:nvSpPr>
        <p:spPr/>
        <p:txBody>
          <a:bodyPr/>
          <a:lstStyle/>
          <a:p>
            <a:pPr rtl="0"/>
            <a:endParaRPr lang="fr-FR" noProof="0" dirty="0"/>
          </a:p>
        </p:txBody>
      </p:sp>
      <p:sp>
        <p:nvSpPr>
          <p:cNvPr id="6" name="Espace réservé du numéro de diapositive 5">
            <a:extLst>
              <a:ext uri="{FF2B5EF4-FFF2-40B4-BE49-F238E27FC236}">
                <a16:creationId xmlns:a16="http://schemas.microsoft.com/office/drawing/2014/main" id="{22A6921E-4413-4FB2-AC49-9BE1A3693905}"/>
              </a:ext>
            </a:extLst>
          </p:cNvPr>
          <p:cNvSpPr>
            <a:spLocks noGrp="1"/>
          </p:cNvSpPr>
          <p:nvPr>
            <p:ph type="sldNum" sz="quarter" idx="12"/>
          </p:nvPr>
        </p:nvSpPr>
        <p:spPr/>
        <p:txBody>
          <a:body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3658289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7440E9A-06B9-49A0-9B7A-398BB62848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45E1A897-F2BE-4FD3-946A-0F74CA9F8E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352B0D7-8B56-4637-A547-08513610E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53FF608E-7797-42AF-8413-6DB790AA3E20}" type="datetime1">
              <a:rPr lang="fr-FR" noProof="0" smtClean="0"/>
              <a:t>03/04/2024</a:t>
            </a:fld>
            <a:endParaRPr lang="fr-FR" noProof="0" dirty="0"/>
          </a:p>
        </p:txBody>
      </p:sp>
      <p:sp>
        <p:nvSpPr>
          <p:cNvPr id="5" name="Espace réservé du pied de page 4">
            <a:extLst>
              <a:ext uri="{FF2B5EF4-FFF2-40B4-BE49-F238E27FC236}">
                <a16:creationId xmlns:a16="http://schemas.microsoft.com/office/drawing/2014/main" id="{91FC8C7D-D77B-4B32-A16D-FF8DDAA01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fr-FR" noProof="0" dirty="0"/>
          </a:p>
        </p:txBody>
      </p:sp>
      <p:sp>
        <p:nvSpPr>
          <p:cNvPr id="6" name="Espace réservé du numéro de diapositive 5">
            <a:extLst>
              <a:ext uri="{FF2B5EF4-FFF2-40B4-BE49-F238E27FC236}">
                <a16:creationId xmlns:a16="http://schemas.microsoft.com/office/drawing/2014/main" id="{6BB927E7-4F39-4481-BB33-5B3AE5C2B6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34B7E4EF-A1BD-40F4-AB7B-04F084DD991D}" type="slidenum">
              <a:rPr lang="fr-FR" noProof="0" smtClean="0"/>
              <a:t>‹#›</a:t>
            </a:fld>
            <a:endParaRPr lang="fr-FR" noProof="0" dirty="0"/>
          </a:p>
        </p:txBody>
      </p:sp>
    </p:spTree>
    <p:extLst>
      <p:ext uri="{BB962C8B-B14F-4D97-AF65-F5344CB8AC3E}">
        <p14:creationId xmlns:p14="http://schemas.microsoft.com/office/powerpoint/2010/main" val="40957253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4B_C7D9FA7E.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microsoft.com/office/2018/10/relationships/comments" Target="../comments/modernComment_176_20A400B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17B_4CBC1D4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C3B467-088C-4F3D-A9A7-105C4E1E20CD}"/>
              </a:ext>
            </a:extLst>
          </p:cNvPr>
          <p:cNvSpPr>
            <a:spLocks noGrp="1"/>
          </p:cNvSpPr>
          <p:nvPr>
            <p:ph type="ctrTitle"/>
          </p:nvPr>
        </p:nvSpPr>
        <p:spPr>
          <a:xfrm>
            <a:off x="1082405" y="1887350"/>
            <a:ext cx="9771920" cy="1410942"/>
          </a:xfrm>
        </p:spPr>
        <p:txBody>
          <a:bodyPr rtlCol="0">
            <a:noAutofit/>
          </a:bodyPr>
          <a:lstStyle/>
          <a:p>
            <a:r>
              <a:rPr lang="fr-CA" sz="3200" b="1" dirty="0">
                <a:solidFill>
                  <a:schemeClr val="bg1"/>
                </a:solidFill>
              </a:rPr>
              <a:t>Production de matériels d’apprentissage accessibles et inclusifs en formation à distance</a:t>
            </a:r>
            <a:endParaRPr lang="fr-FR" sz="3200" b="1" dirty="0">
              <a:solidFill>
                <a:schemeClr val="bg1"/>
              </a:solidFill>
            </a:endParaRPr>
          </a:p>
        </p:txBody>
      </p:sp>
      <p:sp>
        <p:nvSpPr>
          <p:cNvPr id="3" name="Sous-titre 2">
            <a:extLst>
              <a:ext uri="{FF2B5EF4-FFF2-40B4-BE49-F238E27FC236}">
                <a16:creationId xmlns:a16="http://schemas.microsoft.com/office/drawing/2014/main" id="{C8722DDC-8EEE-4A06-8DFE-B44871EAA2CF}"/>
              </a:ext>
            </a:extLst>
          </p:cNvPr>
          <p:cNvSpPr>
            <a:spLocks noGrp="1"/>
          </p:cNvSpPr>
          <p:nvPr>
            <p:ph type="subTitle" idx="1"/>
          </p:nvPr>
        </p:nvSpPr>
        <p:spPr>
          <a:xfrm>
            <a:off x="511444" y="4970650"/>
            <a:ext cx="10913843" cy="524858"/>
          </a:xfrm>
        </p:spPr>
        <p:txBody>
          <a:bodyPr rtlCol="0">
            <a:normAutofit/>
          </a:bodyPr>
          <a:lstStyle/>
          <a:p>
            <a:pPr>
              <a:spcAft>
                <a:spcPts val="600"/>
              </a:spcAft>
            </a:pPr>
            <a:r>
              <a:rPr lang="fr-CA" sz="2000" dirty="0">
                <a:solidFill>
                  <a:schemeClr val="bg1"/>
                </a:solidFill>
              </a:rPr>
              <a:t>Faustin Kagorora , Valéry Psyché, Jean-Luc Bédard, Caroline Brassard et Béatrice </a:t>
            </a:r>
            <a:r>
              <a:rPr lang="fr-CA" sz="2000" dirty="0" err="1">
                <a:solidFill>
                  <a:schemeClr val="bg1"/>
                </a:solidFill>
              </a:rPr>
              <a:t>Pudelko</a:t>
            </a:r>
            <a:endParaRPr lang="fr-FR" sz="2000" b="1" dirty="0">
              <a:solidFill>
                <a:schemeClr val="bg1"/>
              </a:solidFill>
            </a:endParaRPr>
          </a:p>
        </p:txBody>
      </p:sp>
      <p:pic>
        <p:nvPicPr>
          <p:cNvPr id="7" name="image1.png" descr="Logo de l'Université TÉLUQ">
            <a:extLst>
              <a:ext uri="{FF2B5EF4-FFF2-40B4-BE49-F238E27FC236}">
                <a16:creationId xmlns:a16="http://schemas.microsoft.com/office/drawing/2014/main" id="{A5696CFE-3078-90BF-89AC-A440B361E8C7}"/>
              </a:ext>
            </a:extLst>
          </p:cNvPr>
          <p:cNvPicPr/>
          <p:nvPr/>
        </p:nvPicPr>
        <p:blipFill>
          <a:blip r:embed="rId3"/>
          <a:srcRect/>
          <a:stretch>
            <a:fillRect/>
          </a:stretch>
        </p:blipFill>
        <p:spPr>
          <a:xfrm>
            <a:off x="6039567" y="5723696"/>
            <a:ext cx="1644675" cy="1002569"/>
          </a:xfrm>
          <a:prstGeom prst="rect">
            <a:avLst/>
          </a:prstGeom>
          <a:ln/>
        </p:spPr>
      </p:pic>
      <p:pic>
        <p:nvPicPr>
          <p:cNvPr id="4" name="Image 3" descr="Logo du Projet IDEA">
            <a:extLst>
              <a:ext uri="{FF2B5EF4-FFF2-40B4-BE49-F238E27FC236}">
                <a16:creationId xmlns:a16="http://schemas.microsoft.com/office/drawing/2014/main" id="{7DE15DD1-776B-A95C-4118-39C92F0CFBE8}"/>
              </a:ext>
            </a:extLst>
          </p:cNvPr>
          <p:cNvPicPr>
            <a:picLocks noChangeAspect="1"/>
          </p:cNvPicPr>
          <p:nvPr/>
        </p:nvPicPr>
        <p:blipFill>
          <a:blip r:embed="rId4"/>
          <a:stretch>
            <a:fillRect/>
          </a:stretch>
        </p:blipFill>
        <p:spPr>
          <a:xfrm>
            <a:off x="8126398" y="5715682"/>
            <a:ext cx="1528879" cy="1002568"/>
          </a:xfrm>
          <a:prstGeom prst="rect">
            <a:avLst/>
          </a:prstGeom>
        </p:spPr>
      </p:pic>
      <p:pic>
        <p:nvPicPr>
          <p:cNvPr id="5" name="Image 4" descr="Logo de l'Agence Erasmus+">
            <a:extLst>
              <a:ext uri="{FF2B5EF4-FFF2-40B4-BE49-F238E27FC236}">
                <a16:creationId xmlns:a16="http://schemas.microsoft.com/office/drawing/2014/main" id="{15BAC9F9-FB11-FF79-05BE-919140E4F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97433" y="5715682"/>
            <a:ext cx="1583123" cy="1010583"/>
          </a:xfrm>
          <a:prstGeom prst="rect">
            <a:avLst/>
          </a:prstGeom>
          <a:ln w="12700">
            <a:noFill/>
          </a:ln>
        </p:spPr>
      </p:pic>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rtl="0"/>
            <a:r>
              <a:rPr lang="fr-FR" sz="3200" b="1" dirty="0"/>
              <a:t>Présentation du projet</a:t>
            </a:r>
          </a:p>
        </p:txBody>
      </p:sp>
      <p:sp>
        <p:nvSpPr>
          <p:cNvPr id="3" name="ZoneTexte 2">
            <a:extLst>
              <a:ext uri="{FF2B5EF4-FFF2-40B4-BE49-F238E27FC236}">
                <a16:creationId xmlns:a16="http://schemas.microsoft.com/office/drawing/2014/main" id="{44D62E1D-67EA-648C-1ADD-902AB7FE565C}"/>
              </a:ext>
            </a:extLst>
          </p:cNvPr>
          <p:cNvSpPr txBox="1"/>
          <p:nvPr/>
        </p:nvSpPr>
        <p:spPr>
          <a:xfrm>
            <a:off x="1146875" y="1697064"/>
            <a:ext cx="9895667" cy="3785652"/>
          </a:xfrm>
          <a:prstGeom prst="rect">
            <a:avLst/>
          </a:prstGeom>
          <a:noFill/>
        </p:spPr>
        <p:txBody>
          <a:bodyPr wrap="square" rtlCol="0">
            <a:spAutoFit/>
          </a:bodyPr>
          <a:lstStyle/>
          <a:p>
            <a:r>
              <a:rPr lang="fr-CA" sz="2000" b="1" i="0" u="none" strike="noStrike" dirty="0">
                <a:solidFill>
                  <a:srgbClr val="000000"/>
                </a:solidFill>
                <a:effectLst/>
                <a:latin typeface="-webkit-standard"/>
              </a:rPr>
              <a:t>Contexte général </a:t>
            </a:r>
            <a:r>
              <a:rPr lang="fr-CA" sz="2000" b="0" i="0" u="none" strike="noStrike" dirty="0">
                <a:solidFill>
                  <a:srgbClr val="000000"/>
                </a:solidFill>
                <a:effectLst/>
                <a:latin typeface="-webkit-standard"/>
              </a:rPr>
              <a:t>: Recherche soutenue par des fonds de l’agence européenne ERASMUS+.</a:t>
            </a:r>
            <a:br>
              <a:rPr lang="fr-CA" sz="2000" dirty="0"/>
            </a:br>
            <a:br>
              <a:rPr lang="fr-CA" sz="2000" dirty="0"/>
            </a:br>
            <a:r>
              <a:rPr lang="en-GB" sz="2000" dirty="0"/>
              <a:t>IDE@ (Implementing a Digital E-learning @</a:t>
            </a:r>
            <a:r>
              <a:rPr lang="en-GB" sz="2000" dirty="0" err="1"/>
              <a:t>lternative</a:t>
            </a:r>
            <a:r>
              <a:rPr lang="en-GB" sz="2000" dirty="0"/>
              <a:t>) </a:t>
            </a:r>
          </a:p>
          <a:p>
            <a:r>
              <a:rPr lang="fr-CA" sz="2000" dirty="0">
                <a:solidFill>
                  <a:srgbClr val="000000"/>
                </a:solidFill>
                <a:latin typeface="-webkit-standard"/>
              </a:rPr>
              <a:t>IDE@ (Mise en œuvre d’un apprentissage numérique @</a:t>
            </a:r>
            <a:r>
              <a:rPr lang="fr-CA" sz="2000" dirty="0" err="1">
                <a:solidFill>
                  <a:srgbClr val="000000"/>
                </a:solidFill>
                <a:latin typeface="-webkit-standard"/>
              </a:rPr>
              <a:t>lternatif</a:t>
            </a:r>
            <a:r>
              <a:rPr lang="fr-CA" sz="2000" dirty="0">
                <a:solidFill>
                  <a:srgbClr val="000000"/>
                </a:solidFill>
                <a:latin typeface="-webkit-standard"/>
              </a:rPr>
              <a:t>) / </a:t>
            </a:r>
          </a:p>
          <a:p>
            <a:br>
              <a:rPr lang="fr-CA" sz="2000" dirty="0"/>
            </a:br>
            <a:endParaRPr lang="fr-CA" sz="2000" b="0" i="0" u="none" strike="noStrike" dirty="0">
              <a:solidFill>
                <a:srgbClr val="000000"/>
              </a:solidFill>
              <a:effectLst/>
              <a:latin typeface="-webkit-standard"/>
            </a:endParaRPr>
          </a:p>
          <a:p>
            <a:r>
              <a:rPr lang="fr-CA" sz="2000" b="1" dirty="0">
                <a:solidFill>
                  <a:srgbClr val="000000"/>
                </a:solidFill>
                <a:latin typeface="-webkit-standard"/>
              </a:rPr>
              <a:t>Direction</a:t>
            </a:r>
            <a:r>
              <a:rPr lang="fr-CA" sz="2000" dirty="0">
                <a:solidFill>
                  <a:srgbClr val="000000"/>
                </a:solidFill>
                <a:latin typeface="-webkit-standard"/>
              </a:rPr>
              <a:t> : GIP (Groupement d’Intérêt Public) Formation continue et insertion professionnelle, Académie de Créteil (France), avec :</a:t>
            </a:r>
          </a:p>
          <a:p>
            <a:pPr marL="342900" indent="-342900">
              <a:buFont typeface="Symbol" panose="05050102010706020507" pitchFamily="18" charset="2"/>
              <a:buChar char="-"/>
            </a:pPr>
            <a:r>
              <a:rPr lang="fr-CA" sz="2000" dirty="0" err="1">
                <a:solidFill>
                  <a:srgbClr val="000000"/>
                </a:solidFill>
                <a:latin typeface="-webkit-standard"/>
              </a:rPr>
              <a:t>Universitat</a:t>
            </a:r>
            <a:r>
              <a:rPr lang="fr-CA" sz="2000" dirty="0">
                <a:solidFill>
                  <a:srgbClr val="000000"/>
                </a:solidFill>
                <a:latin typeface="-webkit-standard"/>
              </a:rPr>
              <a:t> </a:t>
            </a:r>
            <a:r>
              <a:rPr lang="fr-CA" sz="2000" dirty="0" err="1">
                <a:solidFill>
                  <a:srgbClr val="000000"/>
                </a:solidFill>
                <a:latin typeface="-webkit-standard"/>
              </a:rPr>
              <a:t>Autònoma</a:t>
            </a:r>
            <a:r>
              <a:rPr lang="fr-CA" sz="2000" dirty="0">
                <a:solidFill>
                  <a:srgbClr val="000000"/>
                </a:solidFill>
                <a:latin typeface="-webkit-standard"/>
              </a:rPr>
              <a:t> de Barcelona (Espagne);</a:t>
            </a:r>
          </a:p>
          <a:p>
            <a:pPr marL="342900" indent="-342900">
              <a:buFont typeface="Symbol" panose="05050102010706020507" pitchFamily="18" charset="2"/>
              <a:buChar char="-"/>
            </a:pPr>
            <a:r>
              <a:rPr lang="fr-CA" sz="2000" dirty="0">
                <a:solidFill>
                  <a:srgbClr val="000000"/>
                </a:solidFill>
                <a:latin typeface="-webkit-standard"/>
              </a:rPr>
              <a:t>Association européenne de certification et de qualification (ECQA, Autriche);</a:t>
            </a:r>
          </a:p>
          <a:p>
            <a:pPr marL="342900" indent="-342900">
              <a:buFont typeface="Symbol" panose="05050102010706020507" pitchFamily="18" charset="2"/>
              <a:buChar char="-"/>
            </a:pPr>
            <a:r>
              <a:rPr lang="fr-CA" sz="2000" dirty="0" err="1">
                <a:solidFill>
                  <a:srgbClr val="000000"/>
                </a:solidFill>
                <a:latin typeface="-webkit-standard"/>
              </a:rPr>
              <a:t>Koena</a:t>
            </a:r>
            <a:r>
              <a:rPr lang="fr-CA" sz="2000" dirty="0">
                <a:solidFill>
                  <a:srgbClr val="000000"/>
                </a:solidFill>
                <a:latin typeface="-webkit-standard"/>
              </a:rPr>
              <a:t>, une organisation française spécialisée dans l’accessibilité du Web (France);</a:t>
            </a:r>
          </a:p>
          <a:p>
            <a:pPr marL="342900" indent="-342900">
              <a:buFont typeface="Symbol" panose="05050102010706020507" pitchFamily="18" charset="2"/>
              <a:buChar char="-"/>
            </a:pPr>
            <a:r>
              <a:rPr lang="fr-CA" sz="2000" dirty="0">
                <a:solidFill>
                  <a:srgbClr val="000000"/>
                </a:solidFill>
                <a:latin typeface="-webkit-standard"/>
              </a:rPr>
              <a:t>Université TÉLUQ (Canada).</a:t>
            </a:r>
          </a:p>
        </p:txBody>
      </p:sp>
    </p:spTree>
    <p:extLst>
      <p:ext uri="{BB962C8B-B14F-4D97-AF65-F5344CB8AC3E}">
        <p14:creationId xmlns:p14="http://schemas.microsoft.com/office/powerpoint/2010/main" val="297206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rtl="0"/>
            <a:r>
              <a:rPr lang="fr-FR" sz="3200" b="1" dirty="0"/>
              <a:t>Présentation du projet </a:t>
            </a:r>
            <a:r>
              <a:rPr lang="fr-FR" sz="2800" b="1" dirty="0"/>
              <a:t>(suite)</a:t>
            </a:r>
            <a:endParaRPr lang="fr-FR" b="1" dirty="0"/>
          </a:p>
        </p:txBody>
      </p:sp>
      <p:sp>
        <p:nvSpPr>
          <p:cNvPr id="3" name="ZoneTexte 2">
            <a:extLst>
              <a:ext uri="{FF2B5EF4-FFF2-40B4-BE49-F238E27FC236}">
                <a16:creationId xmlns:a16="http://schemas.microsoft.com/office/drawing/2014/main" id="{44D62E1D-67EA-648C-1ADD-902AB7FE565C}"/>
              </a:ext>
            </a:extLst>
          </p:cNvPr>
          <p:cNvSpPr txBox="1"/>
          <p:nvPr/>
        </p:nvSpPr>
        <p:spPr>
          <a:xfrm>
            <a:off x="1146875" y="1697064"/>
            <a:ext cx="9895667" cy="3477875"/>
          </a:xfrm>
          <a:prstGeom prst="rect">
            <a:avLst/>
          </a:prstGeom>
          <a:noFill/>
        </p:spPr>
        <p:txBody>
          <a:bodyPr wrap="square" rtlCol="0">
            <a:spAutoFit/>
          </a:bodyPr>
          <a:lstStyle/>
          <a:p>
            <a:r>
              <a:rPr lang="fr-CA" sz="2000" b="1" dirty="0"/>
              <a:t>Cinq productions intellectuelles</a:t>
            </a:r>
            <a:r>
              <a:rPr lang="fr-CA" sz="2000" dirty="0"/>
              <a:t>:</a:t>
            </a:r>
          </a:p>
          <a:p>
            <a:pPr marL="342900" indent="-342900">
              <a:buFont typeface="+mj-lt"/>
              <a:buAutoNum type="arabicPeriod"/>
            </a:pPr>
            <a:r>
              <a:rPr lang="fr-CA" sz="2000" dirty="0"/>
              <a:t>L’enseignement et l’apprentissage en ligne pendant le COVID-19 du point de vue des apprenants (UAB);</a:t>
            </a:r>
          </a:p>
          <a:p>
            <a:pPr marL="342900" indent="-342900">
              <a:buFont typeface="+mj-lt"/>
              <a:buAutoNum type="arabicPeriod"/>
            </a:pPr>
            <a:r>
              <a:rPr lang="fr-CA" sz="2000" dirty="0"/>
              <a:t>L’enseignement et l’apprentissage en ligne pendant le COVID-19 du point de vue des enseignants (KOENA);</a:t>
            </a:r>
          </a:p>
          <a:p>
            <a:pPr marL="342900" indent="-342900">
              <a:buFont typeface="+mj-lt"/>
              <a:buAutoNum type="arabicPeriod"/>
            </a:pPr>
            <a:r>
              <a:rPr lang="fr-CA" sz="2000" dirty="0"/>
              <a:t>Construction d’un cadre de compétences (GRETA de Créteil);</a:t>
            </a:r>
          </a:p>
          <a:p>
            <a:pPr marL="342900" indent="-342900">
              <a:buFont typeface="+mj-lt"/>
              <a:buAutoNum type="arabicPeriod"/>
            </a:pPr>
            <a:r>
              <a:rPr lang="fr-CA" sz="2000" b="1" dirty="0">
                <a:solidFill>
                  <a:srgbClr val="000000"/>
                </a:solidFill>
                <a:latin typeface="-webkit-standard"/>
              </a:rPr>
              <a:t>Développement d’une approche accessible et inclusive dans la formation en ligne des formateurs d’adultes (TÉLUQ)</a:t>
            </a:r>
            <a:r>
              <a:rPr lang="fr-CA" sz="2000" dirty="0"/>
              <a:t>;</a:t>
            </a:r>
          </a:p>
          <a:p>
            <a:pPr marL="342900" indent="-342900">
              <a:buFont typeface="+mj-lt"/>
              <a:buAutoNum type="arabicPeriod"/>
            </a:pPr>
            <a:r>
              <a:rPr lang="fr-CA" sz="2000" dirty="0"/>
              <a:t>Création d’un cadre de certification des compétences des formateurs pour la formation à distance (ECQUA).</a:t>
            </a:r>
          </a:p>
          <a:p>
            <a:endParaRPr lang="fr-CA" sz="2000" b="0" i="0" u="none" strike="noStrike" dirty="0">
              <a:solidFill>
                <a:srgbClr val="000000"/>
              </a:solidFill>
              <a:effectLst/>
              <a:latin typeface="-webkit-standard"/>
            </a:endParaRPr>
          </a:p>
        </p:txBody>
      </p:sp>
    </p:spTree>
    <p:extLst>
      <p:ext uri="{BB962C8B-B14F-4D97-AF65-F5344CB8AC3E}">
        <p14:creationId xmlns:p14="http://schemas.microsoft.com/office/powerpoint/2010/main" val="1410080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a:r>
              <a:rPr lang="fr-CA" sz="3200" b="1" dirty="0"/>
              <a:t>Production intellectuelle 4 (TÉLUQ)</a:t>
            </a:r>
            <a:endParaRPr lang="fr-FR" sz="3200" b="1" dirty="0"/>
          </a:p>
        </p:txBody>
      </p:sp>
      <p:sp>
        <p:nvSpPr>
          <p:cNvPr id="3" name="ZoneTexte 2">
            <a:extLst>
              <a:ext uri="{FF2B5EF4-FFF2-40B4-BE49-F238E27FC236}">
                <a16:creationId xmlns:a16="http://schemas.microsoft.com/office/drawing/2014/main" id="{44D62E1D-67EA-648C-1ADD-902AB7FE565C}"/>
              </a:ext>
            </a:extLst>
          </p:cNvPr>
          <p:cNvSpPr txBox="1"/>
          <p:nvPr/>
        </p:nvSpPr>
        <p:spPr>
          <a:xfrm>
            <a:off x="1146875" y="1697064"/>
            <a:ext cx="10058400" cy="2369880"/>
          </a:xfrm>
          <a:prstGeom prst="rect">
            <a:avLst/>
          </a:prstGeom>
          <a:noFill/>
        </p:spPr>
        <p:txBody>
          <a:bodyPr wrap="square" rtlCol="0">
            <a:spAutoFit/>
          </a:bodyPr>
          <a:lstStyle/>
          <a:p>
            <a:r>
              <a:rPr lang="fr-CA" sz="2000" u="sng" dirty="0">
                <a:latin typeface="-webkit-standard"/>
              </a:rPr>
              <a:t>L’objectif général </a:t>
            </a:r>
            <a:r>
              <a:rPr lang="fr-CA" sz="2000" dirty="0">
                <a:latin typeface="-webkit-standard"/>
              </a:rPr>
              <a:t>de ce cours est </a:t>
            </a:r>
            <a:r>
              <a:rPr lang="fr-CA" sz="2000" b="1" dirty="0">
                <a:latin typeface="-webkit-standard"/>
              </a:rPr>
              <a:t>d’outiller les professionnels en éducation et formation </a:t>
            </a:r>
            <a:r>
              <a:rPr lang="fr-CA" sz="2000" dirty="0">
                <a:latin typeface="-webkit-standard"/>
              </a:rPr>
              <a:t>pour </a:t>
            </a:r>
            <a:r>
              <a:rPr lang="fr-CA" sz="2000" dirty="0">
                <a:solidFill>
                  <a:srgbClr val="000000"/>
                </a:solidFill>
                <a:latin typeface="-webkit-standard"/>
              </a:rPr>
              <a:t>être en mesure de:</a:t>
            </a:r>
          </a:p>
          <a:p>
            <a:endParaRPr lang="fr-CA" sz="2000" dirty="0">
              <a:solidFill>
                <a:srgbClr val="000000"/>
              </a:solidFill>
              <a:latin typeface="-webkit-standard"/>
            </a:endParaRPr>
          </a:p>
          <a:p>
            <a:pPr marL="457200" indent="-457200">
              <a:buFont typeface="+mj-lt"/>
              <a:buAutoNum type="arabicPeriod"/>
            </a:pPr>
            <a:r>
              <a:rPr lang="fr-CA" sz="2000" b="1" dirty="0">
                <a:solidFill>
                  <a:srgbClr val="000000"/>
                </a:solidFill>
                <a:latin typeface="-webkit-standard"/>
              </a:rPr>
              <a:t>Comprendre l’accessibilité et la diversité </a:t>
            </a:r>
            <a:r>
              <a:rPr lang="fr-CA" sz="2000" dirty="0">
                <a:solidFill>
                  <a:srgbClr val="000000"/>
                </a:solidFill>
                <a:latin typeface="-webkit-standard"/>
              </a:rPr>
              <a:t>dans la formation en ligne;</a:t>
            </a:r>
          </a:p>
          <a:p>
            <a:pPr marL="457200" indent="-457200">
              <a:buFont typeface="+mj-lt"/>
              <a:buAutoNum type="arabicPeriod"/>
            </a:pPr>
            <a:r>
              <a:rPr lang="fr-CA" sz="2000" b="1" dirty="0">
                <a:solidFill>
                  <a:srgbClr val="000000"/>
                </a:solidFill>
                <a:latin typeface="-webkit-standard"/>
              </a:rPr>
              <a:t>Planifier et évaluer l’accessibilité </a:t>
            </a:r>
            <a:r>
              <a:rPr lang="fr-CA" sz="2000" dirty="0">
                <a:solidFill>
                  <a:srgbClr val="000000"/>
                </a:solidFill>
                <a:latin typeface="-webkit-standard"/>
              </a:rPr>
              <a:t>dans la formation en ligne;</a:t>
            </a:r>
          </a:p>
          <a:p>
            <a:pPr marL="457200" indent="-457200">
              <a:buFont typeface="+mj-lt"/>
              <a:buAutoNum type="arabicPeriod"/>
            </a:pPr>
            <a:r>
              <a:rPr lang="fr-CA" sz="2800" b="1" dirty="0">
                <a:solidFill>
                  <a:srgbClr val="000000"/>
                </a:solidFill>
                <a:latin typeface="-webkit-standard"/>
              </a:rPr>
              <a:t>Concevoir et créer des supports de cours en ligne  accessibles;</a:t>
            </a:r>
          </a:p>
          <a:p>
            <a:pPr marL="457200" indent="-457200">
              <a:buFont typeface="+mj-lt"/>
              <a:buAutoNum type="arabicPeriod"/>
            </a:pPr>
            <a:r>
              <a:rPr lang="fr-CA" sz="2000" b="1" dirty="0">
                <a:solidFill>
                  <a:srgbClr val="000000"/>
                </a:solidFill>
                <a:latin typeface="-webkit-standard"/>
              </a:rPr>
              <a:t>Gérer la diversité </a:t>
            </a:r>
            <a:r>
              <a:rPr lang="fr-CA" sz="2000" dirty="0">
                <a:solidFill>
                  <a:srgbClr val="000000"/>
                </a:solidFill>
                <a:latin typeface="-webkit-standard"/>
              </a:rPr>
              <a:t>dans la formation en ligne.</a:t>
            </a:r>
          </a:p>
        </p:txBody>
      </p:sp>
    </p:spTree>
    <p:extLst>
      <p:ext uri="{BB962C8B-B14F-4D97-AF65-F5344CB8AC3E}">
        <p14:creationId xmlns:p14="http://schemas.microsoft.com/office/powerpoint/2010/main" val="3352951422"/>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rtl="0"/>
            <a:r>
              <a:rPr lang="fr-CA" sz="3200" b="1" dirty="0"/>
              <a:t>L’accessibilité du Web</a:t>
            </a:r>
            <a:endParaRPr lang="fr-FR" sz="3200" b="1" dirty="0"/>
          </a:p>
        </p:txBody>
      </p:sp>
      <p:sp>
        <p:nvSpPr>
          <p:cNvPr id="5" name="ZoneTexte 4">
            <a:extLst>
              <a:ext uri="{FF2B5EF4-FFF2-40B4-BE49-F238E27FC236}">
                <a16:creationId xmlns:a16="http://schemas.microsoft.com/office/drawing/2014/main" id="{B9B543A3-CBB0-5792-61E8-FFADCC98B208}"/>
              </a:ext>
            </a:extLst>
          </p:cNvPr>
          <p:cNvSpPr txBox="1"/>
          <p:nvPr/>
        </p:nvSpPr>
        <p:spPr>
          <a:xfrm>
            <a:off x="648346" y="1625644"/>
            <a:ext cx="10895308" cy="3323987"/>
          </a:xfrm>
          <a:prstGeom prst="rect">
            <a:avLst/>
          </a:prstGeom>
          <a:noFill/>
        </p:spPr>
        <p:txBody>
          <a:bodyPr wrap="square" rtlCol="0">
            <a:spAutoFit/>
          </a:bodyPr>
          <a:lstStyle/>
          <a:p>
            <a:r>
              <a:rPr lang="fr-CA" sz="2100" dirty="0">
                <a:solidFill>
                  <a:srgbClr val="000000"/>
                </a:solidFill>
                <a:latin typeface="-webkit-standard"/>
              </a:rPr>
              <a:t>Selon World Wide Web Consortium (W3C), </a:t>
            </a:r>
            <a:r>
              <a:rPr lang="fr-CA" sz="2100" b="1" dirty="0">
                <a:solidFill>
                  <a:srgbClr val="000000"/>
                </a:solidFill>
                <a:latin typeface="-webkit-standard"/>
              </a:rPr>
              <a:t>l’</a:t>
            </a:r>
            <a:r>
              <a:rPr lang="fr-CA" sz="2100" b="1" i="0" u="none" strike="noStrike" dirty="0">
                <a:solidFill>
                  <a:srgbClr val="000000"/>
                </a:solidFill>
                <a:effectLst/>
                <a:latin typeface="-webkit-standard"/>
              </a:rPr>
              <a:t>accessibilité du Web </a:t>
            </a:r>
            <a:r>
              <a:rPr lang="fr-CA" sz="2100" b="0" i="0" u="none" strike="noStrike" dirty="0">
                <a:solidFill>
                  <a:srgbClr val="000000"/>
                </a:solidFill>
                <a:effectLst/>
                <a:latin typeface="-webkit-standard"/>
              </a:rPr>
              <a:t>ou numérique </a:t>
            </a:r>
            <a:r>
              <a:rPr lang="fr-CA" sz="2100" dirty="0">
                <a:solidFill>
                  <a:srgbClr val="000000"/>
                </a:solidFill>
                <a:latin typeface="-webkit-standard"/>
              </a:rPr>
              <a:t>« </a:t>
            </a:r>
            <a:r>
              <a:rPr lang="fr-CA" sz="2100" b="0" i="0" u="none" strike="noStrike" dirty="0">
                <a:solidFill>
                  <a:srgbClr val="000000"/>
                </a:solidFill>
                <a:effectLst/>
                <a:latin typeface="-webkit-standard"/>
              </a:rPr>
              <a:t>signifie que les </a:t>
            </a:r>
            <a:r>
              <a:rPr lang="fr-CA" sz="2100" b="1" i="0" u="none" strike="noStrike" dirty="0">
                <a:solidFill>
                  <a:srgbClr val="000000"/>
                </a:solidFill>
                <a:effectLst/>
                <a:latin typeface="-webkit-standard"/>
              </a:rPr>
              <a:t>sites Web, les outils et les technologies sont conçus</a:t>
            </a:r>
            <a:r>
              <a:rPr lang="fr-CA" sz="2100" b="0" i="0" u="none" strike="noStrike" dirty="0">
                <a:solidFill>
                  <a:srgbClr val="000000"/>
                </a:solidFill>
                <a:effectLst/>
                <a:latin typeface="-webkit-standard"/>
              </a:rPr>
              <a:t> et </a:t>
            </a:r>
            <a:r>
              <a:rPr lang="fr-CA" sz="2100" b="1" i="0" u="none" strike="noStrike" dirty="0">
                <a:solidFill>
                  <a:srgbClr val="000000"/>
                </a:solidFill>
                <a:effectLst/>
                <a:latin typeface="-webkit-standard"/>
              </a:rPr>
              <a:t>développés</a:t>
            </a:r>
            <a:r>
              <a:rPr lang="fr-CA" sz="2100" b="0" i="0" u="none" strike="noStrike" dirty="0">
                <a:solidFill>
                  <a:srgbClr val="000000"/>
                </a:solidFill>
                <a:effectLst/>
                <a:latin typeface="-webkit-standard"/>
              </a:rPr>
              <a:t> </a:t>
            </a:r>
            <a:r>
              <a:rPr lang="fr-CA" sz="2100" b="1" i="0" u="none" strike="noStrike" dirty="0">
                <a:solidFill>
                  <a:srgbClr val="000000"/>
                </a:solidFill>
                <a:effectLst/>
                <a:latin typeface="-webkit-standard"/>
              </a:rPr>
              <a:t>de manière à ce que les personnes handicapées puissent les utiliser </a:t>
            </a:r>
            <a:r>
              <a:rPr lang="fr-CA" sz="2100" b="0" i="0" u="none" strike="noStrike" dirty="0">
                <a:solidFill>
                  <a:srgbClr val="000000"/>
                </a:solidFill>
                <a:effectLst/>
                <a:latin typeface="-webkit-standard"/>
              </a:rPr>
              <a:t>» (emphase du projet).</a:t>
            </a:r>
          </a:p>
          <a:p>
            <a:endParaRPr lang="fr-CA" sz="2100" b="0" i="0" u="none" strike="noStrike" dirty="0">
              <a:solidFill>
                <a:srgbClr val="000000"/>
              </a:solidFill>
              <a:effectLst/>
              <a:latin typeface="-webkit-standard"/>
            </a:endParaRPr>
          </a:p>
          <a:p>
            <a:r>
              <a:rPr lang="fr-CA" sz="2100" b="0" i="0" u="none" strike="noStrike" dirty="0">
                <a:solidFill>
                  <a:srgbClr val="000000"/>
                </a:solidFill>
                <a:effectLst/>
                <a:latin typeface="-webkit-standard"/>
              </a:rPr>
              <a:t>La </a:t>
            </a:r>
            <a:r>
              <a:rPr lang="fr-CA" sz="2100" b="1" i="0" u="none" strike="noStrike" dirty="0">
                <a:solidFill>
                  <a:srgbClr val="000000"/>
                </a:solidFill>
                <a:effectLst/>
                <a:latin typeface="-webkit-standard"/>
              </a:rPr>
              <a:t>mise en œuvre de l’accessibilité numérique suit les directives d’accessibilité du contenu Web </a:t>
            </a:r>
            <a:r>
              <a:rPr lang="fr-CA" sz="2100" b="0" i="0" u="none" strike="noStrike" dirty="0">
                <a:solidFill>
                  <a:srgbClr val="000000"/>
                </a:solidFill>
                <a:effectLst/>
                <a:latin typeface="-webkit-standard"/>
              </a:rPr>
              <a:t>(</a:t>
            </a:r>
            <a:r>
              <a:rPr lang="fr-CA" sz="2100" b="1" i="0" u="none" strike="noStrike" dirty="0">
                <a:solidFill>
                  <a:srgbClr val="000000"/>
                </a:solidFill>
                <a:effectLst/>
                <a:latin typeface="-webkit-standard"/>
              </a:rPr>
              <a:t>WCAG</a:t>
            </a:r>
            <a:r>
              <a:rPr lang="fr-CA" sz="2100" b="0" i="0" u="none" strike="noStrike" dirty="0">
                <a:solidFill>
                  <a:srgbClr val="000000"/>
                </a:solidFill>
                <a:effectLst/>
                <a:latin typeface="-webkit-standard"/>
              </a:rPr>
              <a:t>) du W3C.</a:t>
            </a:r>
          </a:p>
          <a:p>
            <a:endParaRPr lang="fr-CA" sz="2100" b="0" i="0" u="none" strike="noStrike" dirty="0">
              <a:solidFill>
                <a:srgbClr val="000000"/>
              </a:solidFill>
              <a:effectLst/>
              <a:latin typeface="-webkit-standard"/>
            </a:endParaRPr>
          </a:p>
          <a:p>
            <a:br>
              <a:rPr lang="fr-CA" sz="2100" dirty="0"/>
            </a:br>
            <a:br>
              <a:rPr lang="fr-CA" sz="2100" dirty="0"/>
            </a:br>
            <a:endParaRPr lang="fr-CA" sz="2100" dirty="0">
              <a:solidFill>
                <a:srgbClr val="000000"/>
              </a:solidFill>
              <a:latin typeface="-webkit-standard"/>
            </a:endParaRPr>
          </a:p>
        </p:txBody>
      </p:sp>
    </p:spTree>
    <p:extLst>
      <p:ext uri="{BB962C8B-B14F-4D97-AF65-F5344CB8AC3E}">
        <p14:creationId xmlns:p14="http://schemas.microsoft.com/office/powerpoint/2010/main" val="2315225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Autofit/>
          </a:bodyPr>
          <a:lstStyle/>
          <a:p>
            <a:pPr algn="ctr" rtl="0"/>
            <a:r>
              <a:rPr lang="fr-CA" sz="3200" b="1" dirty="0"/>
              <a:t>Normes et exigences légales au Canada</a:t>
            </a:r>
            <a:endParaRPr lang="fr-FR" sz="3200" b="1" dirty="0"/>
          </a:p>
        </p:txBody>
      </p:sp>
      <p:sp>
        <p:nvSpPr>
          <p:cNvPr id="3" name="ZoneTexte 2">
            <a:extLst>
              <a:ext uri="{FF2B5EF4-FFF2-40B4-BE49-F238E27FC236}">
                <a16:creationId xmlns:a16="http://schemas.microsoft.com/office/drawing/2014/main" id="{F9E80637-9952-E398-CD4D-687AD7BFCBC4}"/>
              </a:ext>
            </a:extLst>
          </p:cNvPr>
          <p:cNvSpPr txBox="1"/>
          <p:nvPr/>
        </p:nvSpPr>
        <p:spPr>
          <a:xfrm>
            <a:off x="985714" y="2190687"/>
            <a:ext cx="10750657" cy="4093428"/>
          </a:xfrm>
          <a:prstGeom prst="rect">
            <a:avLst/>
          </a:prstGeom>
          <a:noFill/>
        </p:spPr>
        <p:txBody>
          <a:bodyPr wrap="square" rtlCol="0">
            <a:spAutoFit/>
          </a:bodyPr>
          <a:lstStyle/>
          <a:p>
            <a:pPr marL="342900" indent="-342900">
              <a:buFont typeface="Symbol" panose="05050102010706020507" pitchFamily="18" charset="2"/>
              <a:buChar char=""/>
            </a:pPr>
            <a:r>
              <a:rPr lang="fr-CA" sz="2200" dirty="0"/>
              <a:t>Au Québec: </a:t>
            </a:r>
          </a:p>
          <a:p>
            <a:pPr marL="800100" lvl="1" indent="-342900">
              <a:buFont typeface="Wingdings" panose="05000000000000000000" pitchFamily="2" charset="2"/>
              <a:buChar char="§"/>
            </a:pPr>
            <a:r>
              <a:rPr lang="fr-CA" sz="2200" dirty="0"/>
              <a:t>Loi visant à sécuriser les personnes handicapées dans l'exercice de leurs droits, et Charte des droits et libertés de la personne du Québec</a:t>
            </a:r>
          </a:p>
          <a:p>
            <a:pPr marL="800100" lvl="1" indent="-342900">
              <a:buFont typeface="Wingdings" panose="05000000000000000000" pitchFamily="2" charset="2"/>
              <a:buChar char="§"/>
            </a:pPr>
            <a:r>
              <a:rPr lang="fr-CA" sz="2200" dirty="0"/>
              <a:t>Standard sur l’accessibilité des sites Web (SGQRI 008 2.0)</a:t>
            </a:r>
          </a:p>
          <a:p>
            <a:pPr marL="342900" indent="-342900">
              <a:buFont typeface="Symbol" panose="05050102010706020507" pitchFamily="18" charset="2"/>
              <a:buChar char=""/>
            </a:pPr>
            <a:r>
              <a:rPr lang="fr-CA" sz="2200" dirty="0"/>
              <a:t>En Ontario:</a:t>
            </a:r>
          </a:p>
          <a:p>
            <a:pPr marL="800100" lvl="1" indent="-342900">
              <a:buFont typeface="Wingdings" panose="05000000000000000000" pitchFamily="2" charset="2"/>
              <a:buChar char="§"/>
            </a:pPr>
            <a:r>
              <a:rPr lang="fr-CA" sz="2200" dirty="0"/>
              <a:t>Loi de 2005 sur l’accessibilité pour les personnes handicapées de l’Ontario</a:t>
            </a:r>
          </a:p>
          <a:p>
            <a:pPr marL="800100" lvl="1" indent="-342900">
              <a:buFont typeface="Wingdings" panose="05000000000000000000" pitchFamily="2" charset="2"/>
              <a:buChar char="§"/>
            </a:pPr>
            <a:r>
              <a:rPr lang="fr-CA" sz="2200" dirty="0"/>
              <a:t>Normes d’accessibilité intégrées</a:t>
            </a:r>
          </a:p>
          <a:p>
            <a:pPr marL="342900" indent="-342900">
              <a:buFont typeface="Symbol" panose="05050102010706020507" pitchFamily="18" charset="2"/>
              <a:buChar char=""/>
            </a:pPr>
            <a:r>
              <a:rPr lang="fr-CA" sz="2200" dirty="0"/>
              <a:t>Au niveau fédéral:</a:t>
            </a:r>
          </a:p>
          <a:p>
            <a:pPr marL="800100" lvl="1" indent="-342900">
              <a:buFont typeface="Wingdings" panose="05000000000000000000" pitchFamily="2" charset="2"/>
              <a:buChar char="§"/>
            </a:pPr>
            <a:r>
              <a:rPr lang="fr-CA" sz="2200" dirty="0"/>
              <a:t>Loi canadienne sur l’accessibilité</a:t>
            </a:r>
          </a:p>
          <a:p>
            <a:pPr marL="800100" lvl="1" indent="-342900">
              <a:buFont typeface="Wingdings" panose="05000000000000000000" pitchFamily="2" charset="2"/>
              <a:buChar char="§"/>
            </a:pPr>
            <a:r>
              <a:rPr lang="fr-CA" sz="2200" dirty="0"/>
              <a:t>Norme sur l’accessibilité des sites Web</a:t>
            </a:r>
          </a:p>
          <a:p>
            <a:pPr marL="342900" indent="-342900">
              <a:buFont typeface="Symbol" panose="05050102010706020507" pitchFamily="18" charset="2"/>
              <a:buChar char=""/>
            </a:pPr>
            <a:r>
              <a:rPr lang="fr-CA" sz="2200" dirty="0"/>
              <a:t>Ces normes sont basées sur les WCAG 2.0.</a:t>
            </a:r>
          </a:p>
          <a:p>
            <a:endParaRPr lang="fr-CA" dirty="0"/>
          </a:p>
        </p:txBody>
      </p:sp>
    </p:spTree>
    <p:extLst>
      <p:ext uri="{BB962C8B-B14F-4D97-AF65-F5344CB8AC3E}">
        <p14:creationId xmlns:p14="http://schemas.microsoft.com/office/powerpoint/2010/main" val="2120502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rtl="0"/>
            <a:r>
              <a:rPr lang="fr-CA" sz="3200" b="1" dirty="0"/>
              <a:t>Principes et règles de WCAG</a:t>
            </a:r>
            <a:endParaRPr lang="fr-FR" sz="3200" b="1" dirty="0"/>
          </a:p>
        </p:txBody>
      </p:sp>
      <p:sp>
        <p:nvSpPr>
          <p:cNvPr id="5" name="ZoneTexte 4">
            <a:extLst>
              <a:ext uri="{FF2B5EF4-FFF2-40B4-BE49-F238E27FC236}">
                <a16:creationId xmlns:a16="http://schemas.microsoft.com/office/drawing/2014/main" id="{B9B543A3-CBB0-5792-61E8-FFADCC98B208}"/>
              </a:ext>
            </a:extLst>
          </p:cNvPr>
          <p:cNvSpPr txBox="1"/>
          <p:nvPr/>
        </p:nvSpPr>
        <p:spPr>
          <a:xfrm>
            <a:off x="648346" y="1464590"/>
            <a:ext cx="10895308" cy="4985980"/>
          </a:xfrm>
          <a:prstGeom prst="rect">
            <a:avLst/>
          </a:prstGeom>
          <a:noFill/>
        </p:spPr>
        <p:txBody>
          <a:bodyPr wrap="square" rtlCol="0">
            <a:spAutoFit/>
          </a:bodyPr>
          <a:lstStyle/>
          <a:p>
            <a:r>
              <a:rPr lang="fr-CA" sz="2400" dirty="0"/>
              <a:t>4 grands principes d’accessibilité :</a:t>
            </a:r>
          </a:p>
          <a:p>
            <a:pPr marL="914400" lvl="1" indent="-457200">
              <a:buFont typeface="+mj-lt"/>
              <a:buAutoNum type="arabicPeriod"/>
            </a:pPr>
            <a:r>
              <a:rPr lang="fr-CA" sz="2100" b="1" dirty="0"/>
              <a:t>Perceptible</a:t>
            </a:r>
          </a:p>
          <a:p>
            <a:pPr marL="914400" lvl="1" indent="-457200">
              <a:buFont typeface="+mj-lt"/>
              <a:buAutoNum type="arabicPeriod"/>
            </a:pPr>
            <a:r>
              <a:rPr lang="fr-CA" sz="2100" b="1" dirty="0"/>
              <a:t>Utilisable</a:t>
            </a:r>
          </a:p>
          <a:p>
            <a:pPr marL="914400" lvl="1" indent="-457200">
              <a:buFont typeface="+mj-lt"/>
              <a:buAutoNum type="arabicPeriod"/>
            </a:pPr>
            <a:r>
              <a:rPr lang="fr-CA" sz="2100" b="1" dirty="0"/>
              <a:t>Compréhensible</a:t>
            </a:r>
          </a:p>
          <a:p>
            <a:pPr marL="914400" lvl="1" indent="-457200">
              <a:buFont typeface="+mj-lt"/>
              <a:buAutoNum type="arabicPeriod"/>
            </a:pPr>
            <a:r>
              <a:rPr lang="fr-CA" sz="2100" b="1" dirty="0"/>
              <a:t>Robuste</a:t>
            </a:r>
            <a:endParaRPr lang="fr-CA" sz="2100" dirty="0"/>
          </a:p>
          <a:p>
            <a:endParaRPr lang="en-CA" sz="2100" dirty="0"/>
          </a:p>
          <a:p>
            <a:r>
              <a:rPr lang="fr-CA" sz="2100" dirty="0"/>
              <a:t>Après chaque principe, on trouve une liste de règles qui traitent de ce principe.</a:t>
            </a:r>
          </a:p>
          <a:p>
            <a:r>
              <a:rPr lang="fr-CA" sz="2100" dirty="0"/>
              <a:t>Pour chaque règle, les WCAG proposent des critères de succès, auxquels est associé un niveau de conformité:</a:t>
            </a:r>
          </a:p>
          <a:p>
            <a:pPr lvl="1"/>
            <a:r>
              <a:rPr lang="fr-CA" sz="2100" dirty="0"/>
              <a:t>- niveau le plus bas : A</a:t>
            </a:r>
          </a:p>
          <a:p>
            <a:pPr lvl="1"/>
            <a:r>
              <a:rPr lang="fr-CA" sz="2100" dirty="0"/>
              <a:t>- niveau intermédiaire : AA</a:t>
            </a:r>
          </a:p>
          <a:p>
            <a:pPr lvl="1"/>
            <a:r>
              <a:rPr lang="fr-CA" sz="2100" dirty="0"/>
              <a:t>- niveau le plus élevé : AAA</a:t>
            </a:r>
          </a:p>
          <a:p>
            <a:r>
              <a:rPr lang="fr-CA" sz="2100" dirty="0"/>
              <a:t>Chaque niveau inclut ceux qui lui sont inférieurs.</a:t>
            </a:r>
          </a:p>
          <a:p>
            <a:endParaRPr lang="fr-CA" sz="2100" dirty="0"/>
          </a:p>
          <a:p>
            <a:r>
              <a:rPr lang="fr-CA" sz="2100" dirty="0"/>
              <a:t>Les législations nationales visent la conformité au </a:t>
            </a:r>
            <a:r>
              <a:rPr lang="fr-CA" sz="2100" b="1" dirty="0"/>
              <a:t>niveau AA</a:t>
            </a:r>
            <a:r>
              <a:rPr lang="fr-CA" sz="2100" dirty="0"/>
              <a:t>.</a:t>
            </a:r>
          </a:p>
        </p:txBody>
      </p:sp>
    </p:spTree>
    <p:extLst>
      <p:ext uri="{BB962C8B-B14F-4D97-AF65-F5344CB8AC3E}">
        <p14:creationId xmlns:p14="http://schemas.microsoft.com/office/powerpoint/2010/main" val="373838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870333" y="642594"/>
            <a:ext cx="10254867" cy="821996"/>
          </a:xfrm>
        </p:spPr>
        <p:txBody>
          <a:bodyPr rtlCol="0">
            <a:noAutofit/>
          </a:bodyPr>
          <a:lstStyle/>
          <a:p>
            <a:pPr algn="ctr"/>
            <a:r>
              <a:rPr lang="fr-CA" sz="3200" b="1" dirty="0"/>
              <a:t>Principes de la conception universelle de l’apprentissage (CUA) </a:t>
            </a:r>
            <a:endParaRPr lang="fr-FR" sz="3200" b="1" dirty="0"/>
          </a:p>
        </p:txBody>
      </p:sp>
      <p:sp>
        <p:nvSpPr>
          <p:cNvPr id="3" name="ZoneTexte 2">
            <a:extLst>
              <a:ext uri="{FF2B5EF4-FFF2-40B4-BE49-F238E27FC236}">
                <a16:creationId xmlns:a16="http://schemas.microsoft.com/office/drawing/2014/main" id="{44D62E1D-67EA-648C-1ADD-902AB7FE565C}"/>
              </a:ext>
            </a:extLst>
          </p:cNvPr>
          <p:cNvSpPr txBox="1"/>
          <p:nvPr/>
        </p:nvSpPr>
        <p:spPr>
          <a:xfrm>
            <a:off x="1146875" y="1697064"/>
            <a:ext cx="10058400" cy="2800767"/>
          </a:xfrm>
          <a:prstGeom prst="rect">
            <a:avLst/>
          </a:prstGeom>
          <a:noFill/>
        </p:spPr>
        <p:txBody>
          <a:bodyPr wrap="square" rtlCol="0">
            <a:spAutoFit/>
          </a:bodyPr>
          <a:lstStyle/>
          <a:p>
            <a:r>
              <a:rPr lang="fr-CA" sz="2200" dirty="0">
                <a:latin typeface="-webkit-standard"/>
              </a:rPr>
              <a:t>La CUA préconise </a:t>
            </a:r>
            <a:r>
              <a:rPr lang="fr-CA" sz="2200" b="1" dirty="0">
                <a:latin typeface="-webkit-standard"/>
              </a:rPr>
              <a:t>la conception proactive d’environnements d’apprentissage </a:t>
            </a:r>
            <a:r>
              <a:rPr lang="fr-CA" sz="2200" dirty="0">
                <a:latin typeface="-webkit-standard"/>
              </a:rPr>
              <a:t>qui donneront à </a:t>
            </a:r>
            <a:r>
              <a:rPr lang="fr-CA" sz="2200" b="1" dirty="0">
                <a:latin typeface="-webkit-standard"/>
              </a:rPr>
              <a:t>tous les apprenants </a:t>
            </a:r>
            <a:r>
              <a:rPr lang="fr-CA" sz="2200" dirty="0">
                <a:latin typeface="-webkit-standard"/>
              </a:rPr>
              <a:t>la </a:t>
            </a:r>
            <a:r>
              <a:rPr lang="fr-CA" sz="2200" b="1" dirty="0">
                <a:latin typeface="-webkit-standard"/>
              </a:rPr>
              <a:t>possibilité de développer leur autonomie </a:t>
            </a:r>
            <a:r>
              <a:rPr lang="fr-CA" sz="2200" dirty="0">
                <a:latin typeface="-webkit-standard"/>
              </a:rPr>
              <a:t>et leur </a:t>
            </a:r>
            <a:r>
              <a:rPr lang="fr-CA" sz="2200" b="1" dirty="0">
                <a:latin typeface="-webkit-standard"/>
              </a:rPr>
              <a:t>plein potentiel </a:t>
            </a:r>
            <a:r>
              <a:rPr lang="fr-CA" sz="2200" dirty="0">
                <a:latin typeface="-webkit-standard"/>
              </a:rPr>
              <a:t>dès le départ, </a:t>
            </a:r>
            <a:r>
              <a:rPr lang="fr-CA" sz="2200" b="1" dirty="0">
                <a:latin typeface="-webkit-standard"/>
              </a:rPr>
              <a:t>quel que soit leur statut de handicap </a:t>
            </a:r>
            <a:r>
              <a:rPr lang="fr-CA" sz="2200" dirty="0">
                <a:latin typeface="-webkit-standard"/>
              </a:rPr>
              <a:t>(Turgeon &amp; Van </a:t>
            </a:r>
            <a:r>
              <a:rPr lang="fr-CA" sz="2200" dirty="0" err="1">
                <a:latin typeface="-webkit-standard"/>
              </a:rPr>
              <a:t>Drom</a:t>
            </a:r>
            <a:r>
              <a:rPr lang="fr-CA" sz="2200" dirty="0">
                <a:latin typeface="-webkit-standard"/>
              </a:rPr>
              <a:t>, 2019 ; Beaupré et al., 2022).</a:t>
            </a:r>
          </a:p>
          <a:p>
            <a:endParaRPr lang="en-CA" sz="2200" dirty="0">
              <a:latin typeface="-webkit-standard"/>
            </a:endParaRPr>
          </a:p>
          <a:p>
            <a:r>
              <a:rPr lang="fr-CA" sz="2200" dirty="0">
                <a:latin typeface="-webkit-standard"/>
              </a:rPr>
              <a:t>Pour répondre aux besoins d’apprentissage de tous les apprenants, « on doit pouvoir </a:t>
            </a:r>
            <a:r>
              <a:rPr lang="fr-CA" sz="2200" b="1" dirty="0">
                <a:latin typeface="-webkit-standard"/>
              </a:rPr>
              <a:t>offrir une variété de formats, d’activités et d’évaluations </a:t>
            </a:r>
            <a:r>
              <a:rPr lang="fr-CA" sz="2200" dirty="0">
                <a:latin typeface="-webkit-standard"/>
              </a:rPr>
              <a:t>qui </a:t>
            </a:r>
            <a:r>
              <a:rPr lang="fr-CA" sz="2200" b="1" dirty="0">
                <a:latin typeface="-webkit-standard"/>
              </a:rPr>
              <a:t>répondront à</a:t>
            </a:r>
            <a:r>
              <a:rPr lang="fr-CA" sz="2200" b="1" dirty="0"/>
              <a:t> une panoplie de conditions et de façons d’apprendre </a:t>
            </a:r>
            <a:r>
              <a:rPr lang="fr-CA" sz="2200" dirty="0"/>
              <a:t>»</a:t>
            </a:r>
            <a:r>
              <a:rPr lang="fr-CA" sz="2200" dirty="0">
                <a:latin typeface="-webkit-standard"/>
              </a:rPr>
              <a:t> (Beaupré et al., 2022).</a:t>
            </a:r>
            <a:endParaRPr lang="en-CA" sz="2200" b="0" i="0" u="none" strike="noStrike" dirty="0">
              <a:effectLst/>
              <a:latin typeface="-webkit-standard"/>
            </a:endParaRPr>
          </a:p>
        </p:txBody>
      </p:sp>
    </p:spTree>
    <p:extLst>
      <p:ext uri="{BB962C8B-B14F-4D97-AF65-F5344CB8AC3E}">
        <p14:creationId xmlns:p14="http://schemas.microsoft.com/office/powerpoint/2010/main" val="414749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411327"/>
            <a:ext cx="10058400" cy="821996"/>
          </a:xfrm>
        </p:spPr>
        <p:txBody>
          <a:bodyPr rtlCol="0">
            <a:noAutofit/>
          </a:bodyPr>
          <a:lstStyle/>
          <a:p>
            <a:pPr algn="ctr"/>
            <a:r>
              <a:rPr lang="fr-CA" sz="2800" b="1" dirty="0"/>
              <a:t>Lignes directrices de la CUA</a:t>
            </a:r>
            <a:endParaRPr lang="fr-FR" sz="2800" b="1" dirty="0"/>
          </a:p>
        </p:txBody>
      </p:sp>
      <p:graphicFrame>
        <p:nvGraphicFramePr>
          <p:cNvPr id="4" name="Tableau 3">
            <a:extLst>
              <a:ext uri="{FF2B5EF4-FFF2-40B4-BE49-F238E27FC236}">
                <a16:creationId xmlns:a16="http://schemas.microsoft.com/office/drawing/2014/main" id="{09249606-5AE8-4555-96F4-6ACE4F86B00B}"/>
              </a:ext>
            </a:extLst>
          </p:cNvPr>
          <p:cNvGraphicFramePr>
            <a:graphicFrameLocks noGrp="1"/>
          </p:cNvGraphicFramePr>
          <p:nvPr>
            <p:extLst>
              <p:ext uri="{D42A27DB-BD31-4B8C-83A1-F6EECF244321}">
                <p14:modId xmlns:p14="http://schemas.microsoft.com/office/powerpoint/2010/main" val="1165669876"/>
              </p:ext>
            </p:extLst>
          </p:nvPr>
        </p:nvGraphicFramePr>
        <p:xfrm>
          <a:off x="1066800" y="1267987"/>
          <a:ext cx="10058400" cy="5259242"/>
        </p:xfrm>
        <a:graphic>
          <a:graphicData uri="http://schemas.openxmlformats.org/drawingml/2006/table">
            <a:tbl>
              <a:tblPr firstRow="1" bandRow="1">
                <a:tableStyleId>{5C22544A-7EE6-4342-B048-85BDC9FD1C3A}</a:tableStyleId>
              </a:tblPr>
              <a:tblGrid>
                <a:gridCol w="686586">
                  <a:extLst>
                    <a:ext uri="{9D8B030D-6E8A-4147-A177-3AD203B41FA5}">
                      <a16:colId xmlns:a16="http://schemas.microsoft.com/office/drawing/2014/main" val="1080408468"/>
                    </a:ext>
                  </a:extLst>
                </a:gridCol>
                <a:gridCol w="3421929">
                  <a:extLst>
                    <a:ext uri="{9D8B030D-6E8A-4147-A177-3AD203B41FA5}">
                      <a16:colId xmlns:a16="http://schemas.microsoft.com/office/drawing/2014/main" val="214543398"/>
                    </a:ext>
                  </a:extLst>
                </a:gridCol>
                <a:gridCol w="3044858">
                  <a:extLst>
                    <a:ext uri="{9D8B030D-6E8A-4147-A177-3AD203B41FA5}">
                      <a16:colId xmlns:a16="http://schemas.microsoft.com/office/drawing/2014/main" val="1494499990"/>
                    </a:ext>
                  </a:extLst>
                </a:gridCol>
                <a:gridCol w="2905027">
                  <a:extLst>
                    <a:ext uri="{9D8B030D-6E8A-4147-A177-3AD203B41FA5}">
                      <a16:colId xmlns:a16="http://schemas.microsoft.com/office/drawing/2014/main" val="2442071646"/>
                    </a:ext>
                  </a:extLst>
                </a:gridCol>
              </a:tblGrid>
              <a:tr h="756361">
                <a:tc>
                  <a:txBody>
                    <a:bodyPr/>
                    <a:lstStyle/>
                    <a:p>
                      <a:endParaRPr lang="fr-CA" b="1" dirty="0"/>
                    </a:p>
                  </a:txBody>
                  <a:tcPr>
                    <a:solidFill>
                      <a:schemeClr val="bg1"/>
                    </a:solidFill>
                  </a:tcPr>
                </a:tc>
                <a:tc>
                  <a:txBody>
                    <a:bodyPr/>
                    <a:lstStyle/>
                    <a:p>
                      <a:r>
                        <a:rPr lang="en-CA" b="0" dirty="0" err="1"/>
                        <a:t>Offrir</a:t>
                      </a:r>
                      <a:r>
                        <a:rPr lang="en-CA" b="0" dirty="0"/>
                        <a:t> </a:t>
                      </a:r>
                      <a:r>
                        <a:rPr lang="en-CA" b="0" dirty="0" err="1"/>
                        <a:t>plusieurs</a:t>
                      </a:r>
                      <a:r>
                        <a:rPr lang="en-CA" b="0" dirty="0"/>
                        <a:t> </a:t>
                      </a:r>
                      <a:r>
                        <a:rPr lang="en-CA" b="0" dirty="0" err="1"/>
                        <a:t>moyens</a:t>
                      </a:r>
                      <a:r>
                        <a:rPr lang="en-CA" b="0" dirty="0"/>
                        <a:t> </a:t>
                      </a:r>
                    </a:p>
                    <a:p>
                      <a:r>
                        <a:rPr lang="en-CA" b="0" dirty="0" err="1"/>
                        <a:t>d’</a:t>
                      </a:r>
                      <a:r>
                        <a:rPr lang="en-CA" sz="2000" b="1" dirty="0" err="1"/>
                        <a:t>engagement</a:t>
                      </a:r>
                      <a:endParaRPr lang="fr-CA" b="1" dirty="0"/>
                    </a:p>
                  </a:txBody>
                  <a:tcPr/>
                </a:tc>
                <a:tc>
                  <a:txBody>
                    <a:bodyPr/>
                    <a:lstStyle/>
                    <a:p>
                      <a:r>
                        <a:rPr lang="en-CA" b="0" dirty="0" err="1"/>
                        <a:t>Offrir</a:t>
                      </a:r>
                      <a:r>
                        <a:rPr lang="en-CA" b="0" dirty="0"/>
                        <a:t> </a:t>
                      </a:r>
                      <a:r>
                        <a:rPr lang="en-CA" b="0" dirty="0" err="1"/>
                        <a:t>plusieurs</a:t>
                      </a:r>
                      <a:r>
                        <a:rPr lang="en-CA" b="0" dirty="0"/>
                        <a:t> </a:t>
                      </a:r>
                      <a:r>
                        <a:rPr lang="en-CA" b="0" dirty="0" err="1"/>
                        <a:t>moyens</a:t>
                      </a:r>
                      <a:r>
                        <a:rPr lang="en-CA" b="0" dirty="0"/>
                        <a:t> de </a:t>
                      </a:r>
                      <a:r>
                        <a:rPr lang="en-CA" sz="2000" b="1" dirty="0" err="1"/>
                        <a:t>représentation</a:t>
                      </a:r>
                      <a:endParaRPr lang="fr-CA" b="1" dirty="0"/>
                    </a:p>
                  </a:txBody>
                  <a:tcPr/>
                </a:tc>
                <a:tc>
                  <a:txBody>
                    <a:bodyPr/>
                    <a:lstStyle/>
                    <a:p>
                      <a:r>
                        <a:rPr lang="en-CA" b="0" dirty="0" err="1"/>
                        <a:t>Offrir</a:t>
                      </a:r>
                      <a:r>
                        <a:rPr lang="en-CA" b="0" dirty="0"/>
                        <a:t> </a:t>
                      </a:r>
                      <a:r>
                        <a:rPr lang="en-CA" b="0" dirty="0" err="1"/>
                        <a:t>plusieurs</a:t>
                      </a:r>
                      <a:r>
                        <a:rPr lang="en-CA" b="0" dirty="0"/>
                        <a:t> </a:t>
                      </a:r>
                      <a:r>
                        <a:rPr lang="en-CA" b="0" dirty="0" err="1"/>
                        <a:t>moyens</a:t>
                      </a:r>
                      <a:r>
                        <a:rPr lang="en-CA" b="0" dirty="0"/>
                        <a:t> </a:t>
                      </a:r>
                      <a:r>
                        <a:rPr lang="en-CA" b="0" dirty="0" err="1"/>
                        <a:t>d’</a:t>
                      </a:r>
                      <a:r>
                        <a:rPr lang="en-CA" sz="2000" b="1" dirty="0" err="1"/>
                        <a:t>action</a:t>
                      </a:r>
                      <a:r>
                        <a:rPr lang="en-CA" sz="2000" b="1" dirty="0"/>
                        <a:t> et </a:t>
                      </a:r>
                      <a:r>
                        <a:rPr lang="en-CA" sz="2000" b="1" dirty="0" err="1"/>
                        <a:t>d’expression</a:t>
                      </a:r>
                      <a:endParaRPr lang="fr-CA" b="1" dirty="0"/>
                    </a:p>
                  </a:txBody>
                  <a:tcPr/>
                </a:tc>
                <a:extLst>
                  <a:ext uri="{0D108BD9-81ED-4DB2-BD59-A6C34878D82A}">
                    <a16:rowId xmlns:a16="http://schemas.microsoft.com/office/drawing/2014/main" val="588006400"/>
                  </a:ext>
                </a:extLst>
              </a:tr>
              <a:tr h="871305">
                <a:tc>
                  <a:txBody>
                    <a:bodyPr/>
                    <a:lstStyle/>
                    <a:p>
                      <a:endParaRPr lang="en-CA" sz="1600" dirty="0"/>
                    </a:p>
                  </a:txBody>
                  <a:tcPr>
                    <a:solidFill>
                      <a:schemeClr val="bg1"/>
                    </a:solidFill>
                  </a:tcPr>
                </a:tc>
                <a:tc>
                  <a:txBody>
                    <a:bodyPr/>
                    <a:lstStyle/>
                    <a:p>
                      <a:r>
                        <a:rPr lang="en-CA" sz="1600" dirty="0" err="1"/>
                        <a:t>Réseaux</a:t>
                      </a:r>
                      <a:r>
                        <a:rPr lang="en-CA" sz="1600" dirty="0"/>
                        <a:t> </a:t>
                      </a:r>
                      <a:r>
                        <a:rPr lang="en-CA" sz="1600" dirty="0" err="1"/>
                        <a:t>affectifs</a:t>
                      </a:r>
                      <a:endParaRPr lang="en-CA" sz="1600" dirty="0"/>
                    </a:p>
                    <a:p>
                      <a:r>
                        <a:rPr lang="en-CA" sz="1600" dirty="0"/>
                        <a:t>Le “</a:t>
                      </a:r>
                      <a:r>
                        <a:rPr lang="en-CA" sz="1600" b="1" dirty="0"/>
                        <a:t>POURQUOI</a:t>
                      </a:r>
                      <a:r>
                        <a:rPr lang="en-CA" sz="1600" dirty="0"/>
                        <a:t>” de  </a:t>
                      </a:r>
                      <a:r>
                        <a:rPr lang="en-CA" sz="1600" dirty="0" err="1"/>
                        <a:t>l’apprentissage</a:t>
                      </a:r>
                      <a:endParaRPr lang="en-CA" sz="1600" dirty="0"/>
                    </a:p>
                  </a:txBody>
                  <a:tcPr/>
                </a:tc>
                <a:tc>
                  <a:txBody>
                    <a:bodyPr/>
                    <a:lstStyle/>
                    <a:p>
                      <a:r>
                        <a:rPr lang="en-CA" sz="1600" dirty="0" err="1"/>
                        <a:t>Réseaux</a:t>
                      </a:r>
                      <a:r>
                        <a:rPr lang="en-CA" sz="1600" dirty="0"/>
                        <a:t> de reconnaissance</a:t>
                      </a:r>
                    </a:p>
                    <a:p>
                      <a:r>
                        <a:rPr lang="en-CA" sz="1600" dirty="0"/>
                        <a:t>Le “</a:t>
                      </a:r>
                      <a:r>
                        <a:rPr lang="en-CA" sz="1600" b="1" dirty="0"/>
                        <a:t>QUOI</a:t>
                      </a:r>
                      <a:r>
                        <a:rPr lang="en-CA" sz="1600" dirty="0"/>
                        <a:t>” de </a:t>
                      </a:r>
                      <a:r>
                        <a:rPr lang="en-CA" sz="1600" dirty="0" err="1"/>
                        <a:t>l’apprentissage</a:t>
                      </a:r>
                      <a:endParaRPr lang="fr-CA" sz="1600" dirty="0"/>
                    </a:p>
                  </a:txBody>
                  <a:tcPr/>
                </a:tc>
                <a:tc>
                  <a:txBody>
                    <a:bodyPr/>
                    <a:lstStyle/>
                    <a:p>
                      <a:r>
                        <a:rPr lang="en-CA" sz="1600" dirty="0" err="1"/>
                        <a:t>Réseaux</a:t>
                      </a:r>
                      <a:r>
                        <a:rPr lang="en-CA" sz="1600" dirty="0"/>
                        <a:t> </a:t>
                      </a:r>
                      <a:r>
                        <a:rPr lang="en-CA" sz="1600" dirty="0" err="1"/>
                        <a:t>stratégiques</a:t>
                      </a:r>
                      <a:r>
                        <a:rPr lang="en-CA" sz="1600" dirty="0"/>
                        <a:t> </a:t>
                      </a:r>
                    </a:p>
                    <a:p>
                      <a:r>
                        <a:rPr lang="en-CA" sz="1600" dirty="0"/>
                        <a:t>Le “</a:t>
                      </a:r>
                      <a:r>
                        <a:rPr lang="en-CA" sz="1600" b="1" dirty="0"/>
                        <a:t>COMMENT</a:t>
                      </a:r>
                      <a:r>
                        <a:rPr lang="en-CA" sz="1600" dirty="0"/>
                        <a:t>” de </a:t>
                      </a:r>
                      <a:r>
                        <a:rPr lang="en-CA" sz="1600" dirty="0" err="1"/>
                        <a:t>l’apprentissage</a:t>
                      </a:r>
                      <a:endParaRPr lang="fr-CA" sz="1600" dirty="0"/>
                    </a:p>
                  </a:txBody>
                  <a:tcPr/>
                </a:tc>
                <a:extLst>
                  <a:ext uri="{0D108BD9-81ED-4DB2-BD59-A6C34878D82A}">
                    <a16:rowId xmlns:a16="http://schemas.microsoft.com/office/drawing/2014/main" val="722294518"/>
                  </a:ext>
                </a:extLst>
              </a:tr>
              <a:tr h="754088">
                <a:tc>
                  <a:txBody>
                    <a:bodyPr/>
                    <a:lstStyle/>
                    <a:p>
                      <a:r>
                        <a:rPr lang="en-CA" sz="1400" dirty="0" err="1"/>
                        <a:t>Accéder</a:t>
                      </a:r>
                      <a:endParaRPr lang="fr-CA" sz="1400" dirty="0"/>
                    </a:p>
                  </a:txBody>
                  <a:tcPr vert="vert270"/>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pour </a:t>
                      </a:r>
                      <a:r>
                        <a:rPr lang="en-CA" sz="1600" dirty="0" err="1"/>
                        <a:t>éveiller</a:t>
                      </a:r>
                      <a:r>
                        <a:rPr lang="en-CA" sz="1600" dirty="0"/>
                        <a:t> l’ </a:t>
                      </a:r>
                      <a:r>
                        <a:rPr lang="en-CA" sz="1800" b="1" dirty="0" err="1"/>
                        <a:t>intérêt</a:t>
                      </a:r>
                      <a:r>
                        <a:rPr lang="en-CA" sz="1600" dirty="0"/>
                        <a:t>  </a:t>
                      </a:r>
                      <a:endParaRPr lang="fr-CA" sz="1600" dirty="0"/>
                    </a:p>
                  </a:txBody>
                  <a:tcPr/>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 la </a:t>
                      </a:r>
                      <a:r>
                        <a:rPr lang="en-CA" sz="1800" b="1" dirty="0"/>
                        <a:t>perception</a:t>
                      </a:r>
                      <a:endParaRPr lang="fr-CA" sz="1800" b="1" dirty="0"/>
                    </a:p>
                  </a:txBody>
                  <a:tcPr/>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 </a:t>
                      </a:r>
                      <a:r>
                        <a:rPr lang="en-CA" sz="1600" dirty="0" err="1"/>
                        <a:t>l’</a:t>
                      </a:r>
                      <a:r>
                        <a:rPr lang="en-CA" sz="1800" b="1" dirty="0" err="1"/>
                        <a:t>action</a:t>
                      </a:r>
                      <a:r>
                        <a:rPr lang="en-CA" sz="1800" b="1" dirty="0"/>
                        <a:t> physique</a:t>
                      </a:r>
                      <a:endParaRPr lang="fr-CA" sz="1800" b="1" dirty="0"/>
                    </a:p>
                  </a:txBody>
                  <a:tcPr/>
                </a:tc>
                <a:extLst>
                  <a:ext uri="{0D108BD9-81ED-4DB2-BD59-A6C34878D82A}">
                    <a16:rowId xmlns:a16="http://schemas.microsoft.com/office/drawing/2014/main" val="3379900709"/>
                  </a:ext>
                </a:extLst>
              </a:tr>
              <a:tr h="928262">
                <a:tc>
                  <a:txBody>
                    <a:bodyPr/>
                    <a:lstStyle/>
                    <a:p>
                      <a:r>
                        <a:rPr lang="en-CA" sz="1400" dirty="0" err="1"/>
                        <a:t>Construit</a:t>
                      </a:r>
                      <a:endParaRPr lang="fr-CA" sz="1400" dirty="0"/>
                    </a:p>
                  </a:txBody>
                  <a:tcPr vert="vert270"/>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pour </a:t>
                      </a:r>
                      <a:r>
                        <a:rPr lang="en-CA" sz="1600" dirty="0" err="1"/>
                        <a:t>soutenir</a:t>
                      </a:r>
                      <a:r>
                        <a:rPr lang="en-CA" sz="1600" dirty="0"/>
                        <a:t> </a:t>
                      </a:r>
                    </a:p>
                    <a:p>
                      <a:r>
                        <a:rPr lang="en-CA" sz="1600" b="1" dirty="0"/>
                        <a:t>Effort et </a:t>
                      </a:r>
                      <a:r>
                        <a:rPr lang="en-CA" sz="1600" b="1" dirty="0" err="1"/>
                        <a:t>persévérance</a:t>
                      </a:r>
                      <a:endParaRPr lang="fr-CA" sz="1600" b="1" dirty="0"/>
                    </a:p>
                  </a:txBody>
                  <a:tcPr/>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 la </a:t>
                      </a:r>
                    </a:p>
                    <a:p>
                      <a:r>
                        <a:rPr lang="en-CA" sz="1800" b="1" dirty="0"/>
                        <a:t>Langue et des symbols</a:t>
                      </a:r>
                      <a:endParaRPr lang="fr-CA" sz="1800" b="1" dirty="0"/>
                    </a:p>
                  </a:txBody>
                  <a:tcPr/>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 </a:t>
                      </a:r>
                      <a:r>
                        <a:rPr lang="en-CA" sz="1600" dirty="0" err="1"/>
                        <a:t>l’</a:t>
                      </a:r>
                      <a:r>
                        <a:rPr lang="en-CA" sz="1800" b="1" dirty="0" err="1"/>
                        <a:t>expression</a:t>
                      </a:r>
                      <a:r>
                        <a:rPr lang="en-CA" sz="1800" b="1" dirty="0"/>
                        <a:t> et de la communication</a:t>
                      </a:r>
                      <a:endParaRPr lang="fr-CA" sz="1800" b="1" dirty="0"/>
                    </a:p>
                  </a:txBody>
                  <a:tcPr/>
                </a:tc>
                <a:extLst>
                  <a:ext uri="{0D108BD9-81ED-4DB2-BD59-A6C34878D82A}">
                    <a16:rowId xmlns:a16="http://schemas.microsoft.com/office/drawing/2014/main" val="637806416"/>
                  </a:ext>
                </a:extLst>
              </a:tr>
              <a:tr h="917824">
                <a:tc>
                  <a:txBody>
                    <a:bodyPr/>
                    <a:lstStyle/>
                    <a:p>
                      <a:r>
                        <a:rPr lang="en-CA" sz="1400" dirty="0" err="1"/>
                        <a:t>Intérioriser</a:t>
                      </a:r>
                      <a:endParaRPr lang="fr-CA" sz="1400" dirty="0"/>
                    </a:p>
                  </a:txBody>
                  <a:tcPr vert="vert270"/>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 </a:t>
                      </a:r>
                      <a:r>
                        <a:rPr lang="en-CA" sz="1600" dirty="0" err="1"/>
                        <a:t>l’</a:t>
                      </a:r>
                      <a:r>
                        <a:rPr lang="en-CA" sz="1800" b="1" dirty="0" err="1"/>
                        <a:t>autorégulation</a:t>
                      </a:r>
                      <a:endParaRPr lang="fr-CA" sz="1800" b="1" dirty="0"/>
                    </a:p>
                  </a:txBody>
                  <a:tcPr/>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 la </a:t>
                      </a:r>
                      <a:r>
                        <a:rPr lang="en-CA" sz="1800" b="1" dirty="0" err="1"/>
                        <a:t>compréhension</a:t>
                      </a:r>
                      <a:endParaRPr lang="fr-CA" sz="1800" b="1" dirty="0"/>
                    </a:p>
                  </a:txBody>
                  <a:tcPr/>
                </a:tc>
                <a:tc>
                  <a:txBody>
                    <a:bodyPr/>
                    <a:lstStyle/>
                    <a:p>
                      <a:r>
                        <a:rPr lang="en-CA" sz="1600" dirty="0" err="1"/>
                        <a:t>Offrir</a:t>
                      </a:r>
                      <a:r>
                        <a:rPr lang="en-CA" sz="1600" dirty="0"/>
                        <a:t> </a:t>
                      </a:r>
                      <a:r>
                        <a:rPr lang="en-CA" sz="1600" dirty="0" err="1"/>
                        <a:t>diverses</a:t>
                      </a:r>
                      <a:r>
                        <a:rPr lang="en-CA" sz="1600" dirty="0"/>
                        <a:t> </a:t>
                      </a:r>
                      <a:r>
                        <a:rPr lang="en-CA" sz="1600" dirty="0" err="1"/>
                        <a:t>possibilités</a:t>
                      </a:r>
                      <a:r>
                        <a:rPr lang="en-CA" sz="1600" dirty="0"/>
                        <a:t> sur le plan des </a:t>
                      </a:r>
                      <a:r>
                        <a:rPr lang="en-CA" sz="1800" b="1" dirty="0" err="1"/>
                        <a:t>fonctions</a:t>
                      </a:r>
                      <a:r>
                        <a:rPr lang="en-CA" sz="1800" b="1" dirty="0"/>
                        <a:t> </a:t>
                      </a:r>
                      <a:r>
                        <a:rPr lang="en-CA" sz="1800" b="1" dirty="0" err="1"/>
                        <a:t>exécutives</a:t>
                      </a:r>
                      <a:endParaRPr lang="fr-CA" sz="1800" b="1" dirty="0"/>
                    </a:p>
                  </a:txBody>
                  <a:tcPr/>
                </a:tc>
                <a:extLst>
                  <a:ext uri="{0D108BD9-81ED-4DB2-BD59-A6C34878D82A}">
                    <a16:rowId xmlns:a16="http://schemas.microsoft.com/office/drawing/2014/main" val="4159677278"/>
                  </a:ext>
                </a:extLst>
              </a:tr>
              <a:tr h="1031402">
                <a:tc>
                  <a:txBody>
                    <a:bodyPr/>
                    <a:lstStyle/>
                    <a:p>
                      <a:r>
                        <a:rPr lang="en-CA" sz="1400" dirty="0"/>
                        <a:t>But</a:t>
                      </a:r>
                      <a:endParaRPr lang="fr-CA" sz="1400" dirty="0"/>
                    </a:p>
                  </a:txBody>
                  <a:tcPr vert="vert270">
                    <a:solidFill>
                      <a:schemeClr val="accent6">
                        <a:lumMod val="40000"/>
                        <a:lumOff val="60000"/>
                      </a:schemeClr>
                    </a:solidFill>
                  </a:tcPr>
                </a:tc>
                <a:tc>
                  <a:txBody>
                    <a:bodyPr/>
                    <a:lstStyle/>
                    <a:p>
                      <a:r>
                        <a:rPr lang="en-CA" sz="1600" dirty="0"/>
                        <a:t>Les </a:t>
                      </a:r>
                      <a:r>
                        <a:rPr lang="en-CA" sz="1600" dirty="0" err="1"/>
                        <a:t>apprenants</a:t>
                      </a:r>
                      <a:r>
                        <a:rPr lang="en-CA" sz="1600" dirty="0"/>
                        <a:t> experts qui </a:t>
                      </a:r>
                      <a:r>
                        <a:rPr lang="en-CA" sz="1600" dirty="0" err="1"/>
                        <a:t>sont</a:t>
                      </a:r>
                      <a:r>
                        <a:rPr lang="en-CA" sz="1600" dirty="0"/>
                        <a:t> …</a:t>
                      </a:r>
                    </a:p>
                    <a:p>
                      <a:r>
                        <a:rPr lang="en-CA" sz="1600" b="1" dirty="0" err="1"/>
                        <a:t>Déterminés</a:t>
                      </a:r>
                      <a:r>
                        <a:rPr lang="en-CA" sz="1600" b="1" dirty="0"/>
                        <a:t> et </a:t>
                      </a:r>
                      <a:r>
                        <a:rPr lang="en-CA" sz="1600" b="1" dirty="0" err="1"/>
                        <a:t>motivés</a:t>
                      </a:r>
                      <a:endParaRPr lang="fr-CA" sz="1600" b="1" dirty="0"/>
                    </a:p>
                  </a:txBody>
                  <a:tcPr>
                    <a:solidFill>
                      <a:schemeClr val="accent6">
                        <a:lumMod val="40000"/>
                        <a:lumOff val="60000"/>
                      </a:schemeClr>
                    </a:solidFill>
                  </a:tcPr>
                </a:tc>
                <a:tc>
                  <a:txBody>
                    <a:bodyPr/>
                    <a:lstStyle/>
                    <a:p>
                      <a:endParaRPr lang="en-CA" sz="1600" dirty="0"/>
                    </a:p>
                    <a:p>
                      <a:r>
                        <a:rPr lang="en-CA" sz="1600" b="1" dirty="0"/>
                        <a:t>D</a:t>
                      </a:r>
                      <a:r>
                        <a:rPr lang="fr-CA" sz="1600" b="1" dirty="0" err="1"/>
                        <a:t>ébrouillards</a:t>
                      </a:r>
                      <a:r>
                        <a:rPr lang="fr-CA" sz="1600" b="1" dirty="0"/>
                        <a:t>, bien informés et compétents</a:t>
                      </a:r>
                    </a:p>
                  </a:txBody>
                  <a:tcPr>
                    <a:solidFill>
                      <a:schemeClr val="accent6">
                        <a:lumMod val="40000"/>
                        <a:lumOff val="60000"/>
                      </a:schemeClr>
                    </a:solidFill>
                  </a:tcPr>
                </a:tc>
                <a:tc>
                  <a:txBody>
                    <a:bodyPr/>
                    <a:lstStyle/>
                    <a:p>
                      <a:endParaRPr lang="en-CA" sz="1600" dirty="0"/>
                    </a:p>
                    <a:p>
                      <a:r>
                        <a:rPr lang="en-CA" sz="1600" b="1" dirty="0"/>
                        <a:t>C</a:t>
                      </a:r>
                      <a:r>
                        <a:rPr lang="fr-CA" sz="1600" b="1" dirty="0"/>
                        <a:t>entrés sur des objectifs stratégiques</a:t>
                      </a:r>
                    </a:p>
                  </a:txBody>
                  <a:tcPr>
                    <a:solidFill>
                      <a:schemeClr val="accent6">
                        <a:lumMod val="40000"/>
                        <a:lumOff val="60000"/>
                      </a:schemeClr>
                    </a:solidFill>
                  </a:tcPr>
                </a:tc>
                <a:extLst>
                  <a:ext uri="{0D108BD9-81ED-4DB2-BD59-A6C34878D82A}">
                    <a16:rowId xmlns:a16="http://schemas.microsoft.com/office/drawing/2014/main" val="705783616"/>
                  </a:ext>
                </a:extLst>
              </a:tr>
            </a:tbl>
          </a:graphicData>
        </a:graphic>
      </p:graphicFrame>
    </p:spTree>
    <p:extLst>
      <p:ext uri="{BB962C8B-B14F-4D97-AF65-F5344CB8AC3E}">
        <p14:creationId xmlns:p14="http://schemas.microsoft.com/office/powerpoint/2010/main" val="329057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337457"/>
            <a:ext cx="10352314" cy="1127133"/>
          </a:xfrm>
        </p:spPr>
        <p:txBody>
          <a:bodyPr rtlCol="0">
            <a:normAutofit/>
          </a:bodyPr>
          <a:lstStyle/>
          <a:p>
            <a:pPr algn="ctr" rtl="0"/>
            <a:r>
              <a:rPr lang="en-CA" sz="3200" b="1" dirty="0"/>
              <a:t>L</a:t>
            </a:r>
            <a:r>
              <a:rPr lang="fr-CA" sz="3200" b="1" dirty="0"/>
              <a:t>a CUA </a:t>
            </a:r>
            <a:r>
              <a:rPr lang="fr-CA" sz="2400" b="1" dirty="0"/>
              <a:t>(suite)</a:t>
            </a:r>
            <a:endParaRPr lang="fr-FR" b="1" dirty="0"/>
          </a:p>
        </p:txBody>
      </p:sp>
      <p:pic>
        <p:nvPicPr>
          <p:cNvPr id="4" name="Image 3" descr="Les trois niveaux de la CUA: accès, construction, internalisation.">
            <a:extLst>
              <a:ext uri="{FF2B5EF4-FFF2-40B4-BE49-F238E27FC236}">
                <a16:creationId xmlns:a16="http://schemas.microsoft.com/office/drawing/2014/main" id="{8D42577F-2963-49B7-9465-277938D34F46}"/>
              </a:ext>
            </a:extLst>
          </p:cNvPr>
          <p:cNvPicPr>
            <a:picLocks noChangeAspect="1"/>
          </p:cNvPicPr>
          <p:nvPr/>
        </p:nvPicPr>
        <p:blipFill>
          <a:blip r:embed="rId3"/>
          <a:stretch>
            <a:fillRect/>
          </a:stretch>
        </p:blipFill>
        <p:spPr>
          <a:xfrm>
            <a:off x="1135950" y="1244337"/>
            <a:ext cx="3281318" cy="4119515"/>
          </a:xfrm>
          <a:prstGeom prst="rect">
            <a:avLst/>
          </a:prstGeom>
        </p:spPr>
      </p:pic>
      <p:sp>
        <p:nvSpPr>
          <p:cNvPr id="3" name="ZoneTexte 2">
            <a:extLst>
              <a:ext uri="{FF2B5EF4-FFF2-40B4-BE49-F238E27FC236}">
                <a16:creationId xmlns:a16="http://schemas.microsoft.com/office/drawing/2014/main" id="{25095A13-9699-440B-BDA7-F4ACD00137E3}"/>
              </a:ext>
            </a:extLst>
          </p:cNvPr>
          <p:cNvSpPr txBox="1"/>
          <p:nvPr/>
        </p:nvSpPr>
        <p:spPr>
          <a:xfrm>
            <a:off x="1486192" y="5506533"/>
            <a:ext cx="2580835" cy="369332"/>
          </a:xfrm>
          <a:prstGeom prst="rect">
            <a:avLst/>
          </a:prstGeom>
          <a:noFill/>
        </p:spPr>
        <p:txBody>
          <a:bodyPr wrap="none" rtlCol="0">
            <a:spAutoFit/>
          </a:bodyPr>
          <a:lstStyle/>
          <a:p>
            <a:r>
              <a:rPr lang="en-CA" i="1" dirty="0"/>
              <a:t>Source: </a:t>
            </a:r>
            <a:r>
              <a:rPr lang="fr-CA" dirty="0" err="1"/>
              <a:t>Gronseth</a:t>
            </a:r>
            <a:r>
              <a:rPr lang="fr-CA" dirty="0"/>
              <a:t> (2018)</a:t>
            </a:r>
            <a:r>
              <a:rPr lang="en-CA" dirty="0"/>
              <a:t> </a:t>
            </a:r>
            <a:endParaRPr lang="fr-CA" dirty="0"/>
          </a:p>
        </p:txBody>
      </p:sp>
      <p:sp>
        <p:nvSpPr>
          <p:cNvPr id="5" name="ZoneTexte 4">
            <a:extLst>
              <a:ext uri="{FF2B5EF4-FFF2-40B4-BE49-F238E27FC236}">
                <a16:creationId xmlns:a16="http://schemas.microsoft.com/office/drawing/2014/main" id="{B9B543A3-CBB0-5792-61E8-FFADCC98B208}"/>
              </a:ext>
            </a:extLst>
          </p:cNvPr>
          <p:cNvSpPr txBox="1"/>
          <p:nvPr/>
        </p:nvSpPr>
        <p:spPr>
          <a:xfrm>
            <a:off x="4748270" y="1997839"/>
            <a:ext cx="6837353" cy="3170099"/>
          </a:xfrm>
          <a:prstGeom prst="rect">
            <a:avLst/>
          </a:prstGeom>
          <a:noFill/>
        </p:spPr>
        <p:txBody>
          <a:bodyPr wrap="square" rtlCol="0">
            <a:spAutoFit/>
          </a:bodyPr>
          <a:lstStyle/>
          <a:p>
            <a:pPr marL="342900" indent="-342900">
              <a:buFont typeface="Symbol" panose="05050102010706020507" pitchFamily="18" charset="2"/>
              <a:buChar char=""/>
            </a:pPr>
            <a:r>
              <a:rPr lang="fr-CA" sz="2000" dirty="0"/>
              <a:t>Les trois niveaux de la CUA : </a:t>
            </a:r>
            <a:r>
              <a:rPr lang="fr-CA" sz="2000" b="1" dirty="0"/>
              <a:t>accès, construction, internalisation.</a:t>
            </a:r>
          </a:p>
          <a:p>
            <a:pPr marL="800100" lvl="1" indent="-342900">
              <a:buFont typeface="Wingdings" panose="05000000000000000000" pitchFamily="2" charset="2"/>
              <a:buChar char="§"/>
            </a:pPr>
            <a:r>
              <a:rPr lang="fr-CA" sz="2000" dirty="0"/>
              <a:t>Accent mis sur </a:t>
            </a:r>
            <a:r>
              <a:rPr lang="fr-CA" sz="2000" b="1" dirty="0"/>
              <a:t>l’accessibilité et l’inclusion.</a:t>
            </a:r>
          </a:p>
          <a:p>
            <a:pPr marL="800100" lvl="1" indent="-342900">
              <a:buFont typeface="Wingdings" panose="05000000000000000000" pitchFamily="2" charset="2"/>
              <a:buChar char="§"/>
            </a:pPr>
            <a:r>
              <a:rPr lang="fr-CA" sz="2000" dirty="0"/>
              <a:t>Donnent des </a:t>
            </a:r>
            <a:r>
              <a:rPr lang="fr-CA" sz="2000" b="1" dirty="0"/>
              <a:t>indications sur ce qu’il faut prendre en compte</a:t>
            </a:r>
            <a:r>
              <a:rPr lang="fr-CA" sz="2000" dirty="0"/>
              <a:t>, les caractéristiques, mais </a:t>
            </a:r>
            <a:r>
              <a:rPr lang="fr-CA" sz="2000" b="1" dirty="0"/>
              <a:t>pas comment concevoir et développer un cours en ligne accessible et inclusif</a:t>
            </a:r>
            <a:r>
              <a:rPr lang="fr-CA" sz="2000" dirty="0"/>
              <a:t>. </a:t>
            </a:r>
          </a:p>
          <a:p>
            <a:pPr lvl="1"/>
            <a:endParaRPr lang="fr-CA" sz="2000" dirty="0"/>
          </a:p>
          <a:p>
            <a:pPr marL="342900" indent="-342900">
              <a:buFont typeface="Symbol" panose="05050102010706020507" pitchFamily="18" charset="2"/>
              <a:buChar char=""/>
            </a:pPr>
            <a:r>
              <a:rPr lang="fr-CA" sz="2000" dirty="0"/>
              <a:t>Étapes à suivre pour atteindre l’objectif? couvertes par ADDIE</a:t>
            </a:r>
          </a:p>
        </p:txBody>
      </p:sp>
    </p:spTree>
    <p:extLst>
      <p:ext uri="{BB962C8B-B14F-4D97-AF65-F5344CB8AC3E}">
        <p14:creationId xmlns:p14="http://schemas.microsoft.com/office/powerpoint/2010/main" val="42317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rtl="0"/>
            <a:r>
              <a:rPr lang="fr-CA" sz="3200" b="1" dirty="0"/>
              <a:t>Modèle ADDIE</a:t>
            </a:r>
            <a:endParaRPr lang="fr-FR" sz="3200" b="1" dirty="0"/>
          </a:p>
        </p:txBody>
      </p:sp>
      <p:sp>
        <p:nvSpPr>
          <p:cNvPr id="5" name="ZoneTexte 4">
            <a:extLst>
              <a:ext uri="{FF2B5EF4-FFF2-40B4-BE49-F238E27FC236}">
                <a16:creationId xmlns:a16="http://schemas.microsoft.com/office/drawing/2014/main" id="{B9B543A3-CBB0-5792-61E8-FFADCC98B208}"/>
              </a:ext>
            </a:extLst>
          </p:cNvPr>
          <p:cNvSpPr txBox="1"/>
          <p:nvPr/>
        </p:nvSpPr>
        <p:spPr>
          <a:xfrm>
            <a:off x="989814" y="1635071"/>
            <a:ext cx="9888718" cy="1384995"/>
          </a:xfrm>
          <a:prstGeom prst="rect">
            <a:avLst/>
          </a:prstGeom>
          <a:noFill/>
        </p:spPr>
        <p:txBody>
          <a:bodyPr wrap="square" rtlCol="0">
            <a:spAutoFit/>
          </a:bodyPr>
          <a:lstStyle/>
          <a:p>
            <a:r>
              <a:rPr lang="fr-CA" sz="2100" dirty="0"/>
              <a:t>ADDIE est l’acronyme de </a:t>
            </a:r>
            <a:r>
              <a:rPr lang="fr-CA" sz="2100" b="1" dirty="0"/>
              <a:t>A</a:t>
            </a:r>
            <a:r>
              <a:rPr lang="fr-CA" sz="2100" dirty="0"/>
              <a:t>nalyse, </a:t>
            </a:r>
            <a:r>
              <a:rPr lang="fr-CA" sz="2100" b="1" dirty="0"/>
              <a:t>D</a:t>
            </a:r>
            <a:r>
              <a:rPr lang="fr-CA" sz="2100" dirty="0"/>
              <a:t>esign, </a:t>
            </a:r>
            <a:r>
              <a:rPr lang="fr-CA" sz="2100" b="1" dirty="0"/>
              <a:t>D</a:t>
            </a:r>
            <a:r>
              <a:rPr lang="fr-CA" sz="2100" dirty="0"/>
              <a:t>éveloppement, </a:t>
            </a:r>
            <a:r>
              <a:rPr lang="fr-CA" sz="2100" b="1" dirty="0"/>
              <a:t>I</a:t>
            </a:r>
            <a:r>
              <a:rPr lang="fr-CA" sz="2100" dirty="0"/>
              <a:t>mplantation et </a:t>
            </a:r>
            <a:r>
              <a:rPr lang="fr-CA" sz="2100" b="1" dirty="0"/>
              <a:t>É</a:t>
            </a:r>
            <a:r>
              <a:rPr lang="fr-CA" sz="2100" dirty="0"/>
              <a:t>valuation.</a:t>
            </a:r>
          </a:p>
          <a:p>
            <a:endParaRPr lang="fr-CA" sz="2100" dirty="0"/>
          </a:p>
          <a:p>
            <a:r>
              <a:rPr lang="fr-CA" sz="2100" dirty="0"/>
              <a:t>Méthodologie de travail à l’Université TÉLUQ (et autres) pour la conception et le développement de cours en ligne.</a:t>
            </a:r>
          </a:p>
        </p:txBody>
      </p:sp>
      <p:pic>
        <p:nvPicPr>
          <p:cNvPr id="4" name="Image 3" descr="Une représentation graphique des phases du modèle ADDIE.">
            <a:extLst>
              <a:ext uri="{FF2B5EF4-FFF2-40B4-BE49-F238E27FC236}">
                <a16:creationId xmlns:a16="http://schemas.microsoft.com/office/drawing/2014/main" id="{880B74D2-A8E9-442A-9AE6-F5F2DC4B774A}"/>
              </a:ext>
            </a:extLst>
          </p:cNvPr>
          <p:cNvPicPr>
            <a:picLocks noChangeAspect="1"/>
          </p:cNvPicPr>
          <p:nvPr/>
        </p:nvPicPr>
        <p:blipFill>
          <a:blip r:embed="rId3"/>
          <a:stretch>
            <a:fillRect/>
          </a:stretch>
        </p:blipFill>
        <p:spPr>
          <a:xfrm>
            <a:off x="5778630" y="2681080"/>
            <a:ext cx="3979929" cy="3458322"/>
          </a:xfrm>
          <a:prstGeom prst="rect">
            <a:avLst/>
          </a:prstGeom>
        </p:spPr>
      </p:pic>
      <p:sp>
        <p:nvSpPr>
          <p:cNvPr id="6" name="ZoneTexte 5">
            <a:extLst>
              <a:ext uri="{FF2B5EF4-FFF2-40B4-BE49-F238E27FC236}">
                <a16:creationId xmlns:a16="http://schemas.microsoft.com/office/drawing/2014/main" id="{8C88A1EF-E67E-494D-A0AD-FB827D4EDFDD}"/>
              </a:ext>
            </a:extLst>
          </p:cNvPr>
          <p:cNvSpPr txBox="1"/>
          <p:nvPr/>
        </p:nvSpPr>
        <p:spPr>
          <a:xfrm>
            <a:off x="5875057" y="6215406"/>
            <a:ext cx="5003475" cy="338554"/>
          </a:xfrm>
          <a:prstGeom prst="rect">
            <a:avLst/>
          </a:prstGeom>
          <a:noFill/>
        </p:spPr>
        <p:txBody>
          <a:bodyPr wrap="square" rtlCol="0">
            <a:spAutoFit/>
          </a:bodyPr>
          <a:lstStyle/>
          <a:p>
            <a:r>
              <a:rPr lang="en-CA" sz="1600" i="1" dirty="0"/>
              <a:t>S</a:t>
            </a:r>
            <a:r>
              <a:rPr lang="fr-CA" sz="1600" i="1" dirty="0"/>
              <a:t>ource: Adapté de Branch (2009, p.2)</a:t>
            </a:r>
          </a:p>
        </p:txBody>
      </p:sp>
    </p:spTree>
    <p:extLst>
      <p:ext uri="{BB962C8B-B14F-4D97-AF65-F5344CB8AC3E}">
        <p14:creationId xmlns:p14="http://schemas.microsoft.com/office/powerpoint/2010/main" val="1513209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800746" y="642594"/>
            <a:ext cx="10590508" cy="821996"/>
          </a:xfrm>
        </p:spPr>
        <p:txBody>
          <a:bodyPr rtlCol="0">
            <a:noAutofit/>
          </a:bodyPr>
          <a:lstStyle/>
          <a:p>
            <a:pPr algn="ctr"/>
            <a:r>
              <a:rPr lang="fr-CA" sz="3200" b="1" dirty="0"/>
              <a:t>La cohérence entre l’ADDIE et la CUA</a:t>
            </a:r>
          </a:p>
        </p:txBody>
      </p:sp>
      <p:sp>
        <p:nvSpPr>
          <p:cNvPr id="5" name="ZoneTexte 4">
            <a:extLst>
              <a:ext uri="{FF2B5EF4-FFF2-40B4-BE49-F238E27FC236}">
                <a16:creationId xmlns:a16="http://schemas.microsoft.com/office/drawing/2014/main" id="{B9B543A3-CBB0-5792-61E8-FFADCC98B208}"/>
              </a:ext>
            </a:extLst>
          </p:cNvPr>
          <p:cNvSpPr txBox="1"/>
          <p:nvPr/>
        </p:nvSpPr>
        <p:spPr>
          <a:xfrm>
            <a:off x="495946" y="1464590"/>
            <a:ext cx="10895308" cy="3970318"/>
          </a:xfrm>
          <a:prstGeom prst="rect">
            <a:avLst/>
          </a:prstGeom>
          <a:noFill/>
        </p:spPr>
        <p:txBody>
          <a:bodyPr wrap="square" rtlCol="0">
            <a:spAutoFit/>
          </a:bodyPr>
          <a:lstStyle/>
          <a:p>
            <a:pPr marL="342900" indent="-342900">
              <a:buFont typeface="Symbol" panose="05050102010706020507" pitchFamily="18" charset="2"/>
              <a:buChar char=""/>
            </a:pPr>
            <a:r>
              <a:rPr lang="en-US" sz="2100" dirty="0" err="1">
                <a:ea typeface="Calibri" panose="020F0502020204030204" pitchFamily="34" charset="0"/>
              </a:rPr>
              <a:t>Selon</a:t>
            </a:r>
            <a:r>
              <a:rPr lang="en-US" sz="2100" dirty="0">
                <a:ea typeface="Calibri" panose="020F0502020204030204" pitchFamily="34" charset="0"/>
              </a:rPr>
              <a:t> CAST (2018), l</a:t>
            </a:r>
            <a:r>
              <a:rPr lang="en-US" sz="2100" dirty="0">
                <a:effectLst/>
                <a:ea typeface="Calibri" panose="020F0502020204030204" pitchFamily="34" charset="0"/>
              </a:rPr>
              <a:t>es directives de la CUA </a:t>
            </a:r>
            <a:r>
              <a:rPr lang="en-US" sz="2100" dirty="0" err="1">
                <a:effectLst/>
                <a:ea typeface="Calibri" panose="020F0502020204030204" pitchFamily="34" charset="0"/>
              </a:rPr>
              <a:t>offrent</a:t>
            </a:r>
            <a:r>
              <a:rPr lang="en-US" sz="2100" dirty="0">
                <a:effectLst/>
                <a:ea typeface="Calibri" panose="020F0502020204030204" pitchFamily="34" charset="0"/>
              </a:rPr>
              <a:t> “un ensemble de suggestions </a:t>
            </a:r>
            <a:r>
              <a:rPr lang="en-US" sz="2100" dirty="0" err="1">
                <a:effectLst/>
                <a:ea typeface="Calibri" panose="020F0502020204030204" pitchFamily="34" charset="0"/>
              </a:rPr>
              <a:t>concrètes</a:t>
            </a:r>
            <a:r>
              <a:rPr lang="en-US" sz="2100" dirty="0">
                <a:effectLst/>
                <a:ea typeface="Calibri" panose="020F0502020204030204" pitchFamily="34" charset="0"/>
              </a:rPr>
              <a:t> qui </a:t>
            </a:r>
            <a:r>
              <a:rPr lang="en-US" sz="2100" dirty="0" err="1">
                <a:effectLst/>
                <a:ea typeface="Calibri" panose="020F0502020204030204" pitchFamily="34" charset="0"/>
              </a:rPr>
              <a:t>peuvent</a:t>
            </a:r>
            <a:r>
              <a:rPr lang="en-US" sz="2100" dirty="0">
                <a:effectLst/>
                <a:ea typeface="Calibri" panose="020F0502020204030204" pitchFamily="34" charset="0"/>
              </a:rPr>
              <a:t> </a:t>
            </a:r>
            <a:r>
              <a:rPr lang="en-US" sz="2100" dirty="0" err="1">
                <a:effectLst/>
                <a:ea typeface="Calibri" panose="020F0502020204030204" pitchFamily="34" charset="0"/>
              </a:rPr>
              <a:t>être</a:t>
            </a:r>
            <a:r>
              <a:rPr lang="en-US" sz="2100" dirty="0">
                <a:effectLst/>
                <a:ea typeface="Calibri" panose="020F0502020204030204" pitchFamily="34" charset="0"/>
              </a:rPr>
              <a:t> </a:t>
            </a:r>
            <a:r>
              <a:rPr lang="en-US" sz="2100" dirty="0" err="1">
                <a:effectLst/>
                <a:ea typeface="Calibri" panose="020F0502020204030204" pitchFamily="34" charset="0"/>
              </a:rPr>
              <a:t>appliquées</a:t>
            </a:r>
            <a:r>
              <a:rPr lang="en-US" sz="2100" dirty="0">
                <a:effectLst/>
                <a:ea typeface="Calibri" panose="020F0502020204030204" pitchFamily="34" charset="0"/>
              </a:rPr>
              <a:t> à la conception </a:t>
            </a:r>
            <a:r>
              <a:rPr lang="en-US" sz="2100" dirty="0" err="1">
                <a:effectLst/>
                <a:ea typeface="Calibri" panose="020F0502020204030204" pitchFamily="34" charset="0"/>
              </a:rPr>
              <a:t>pédagogique</a:t>
            </a:r>
            <a:r>
              <a:rPr lang="en-US" sz="2100" dirty="0">
                <a:ea typeface="Calibri" panose="020F0502020204030204" pitchFamily="34" charset="0"/>
              </a:rPr>
              <a:t>”</a:t>
            </a:r>
            <a:r>
              <a:rPr lang="en-US" sz="2100" dirty="0">
                <a:effectLst/>
                <a:ea typeface="Calibri" panose="020F0502020204030204" pitchFamily="34" charset="0"/>
              </a:rPr>
              <a:t>. </a:t>
            </a:r>
            <a:endParaRPr lang="en-US" sz="2100" dirty="0"/>
          </a:p>
          <a:p>
            <a:pPr lvl="1"/>
            <a:r>
              <a:rPr lang="en-US" sz="2100" dirty="0"/>
              <a:t>	...  les </a:t>
            </a:r>
            <a:r>
              <a:rPr lang="en-US" sz="2100" b="1" dirty="0"/>
              <a:t>directives de CUA ne </a:t>
            </a:r>
            <a:r>
              <a:rPr lang="en-US" sz="2100" b="1" dirty="0" err="1"/>
              <a:t>sont</a:t>
            </a:r>
            <a:r>
              <a:rPr lang="en-US" sz="2100" b="1" dirty="0"/>
              <a:t> pas pensées pour proposer des étapes de conception 	d’un </a:t>
            </a:r>
            <a:r>
              <a:rPr lang="en-US" sz="2100" b="1" dirty="0" err="1"/>
              <a:t>cours</a:t>
            </a:r>
            <a:r>
              <a:rPr lang="en-US" sz="2100" b="1" dirty="0"/>
              <a:t> </a:t>
            </a:r>
            <a:r>
              <a:rPr lang="en-US" sz="2100" b="1" dirty="0" err="1"/>
              <a:t>inclusif</a:t>
            </a:r>
            <a:r>
              <a:rPr lang="en-US" sz="2100" dirty="0"/>
              <a:t>.</a:t>
            </a:r>
          </a:p>
          <a:p>
            <a:endParaRPr lang="en-US" sz="2100" dirty="0"/>
          </a:p>
          <a:p>
            <a:pPr marL="342900" indent="-342900">
              <a:buFont typeface="Symbol" panose="05050102010706020507" pitchFamily="18" charset="2"/>
              <a:buChar char=""/>
            </a:pPr>
            <a:r>
              <a:rPr lang="en-US" sz="2100" dirty="0"/>
              <a:t>Les cinq phases du </a:t>
            </a:r>
            <a:r>
              <a:rPr lang="en-US" sz="2100" dirty="0" err="1"/>
              <a:t>modèle</a:t>
            </a:r>
            <a:r>
              <a:rPr lang="en-US" sz="2100" dirty="0"/>
              <a:t> ADDIE (</a:t>
            </a:r>
            <a:r>
              <a:rPr lang="en-US" sz="2100" dirty="0" err="1"/>
              <a:t>analyse</a:t>
            </a:r>
            <a:r>
              <a:rPr lang="en-US" sz="2100" dirty="0"/>
              <a:t>, conception, </a:t>
            </a:r>
            <a:r>
              <a:rPr lang="en-US" sz="2100" dirty="0" err="1"/>
              <a:t>développement</a:t>
            </a:r>
            <a:r>
              <a:rPr lang="en-US" sz="2100" dirty="0"/>
              <a:t>, implantation et </a:t>
            </a:r>
            <a:r>
              <a:rPr lang="en-US" sz="2100" dirty="0" err="1"/>
              <a:t>évaluation</a:t>
            </a:r>
            <a:r>
              <a:rPr lang="en-US" sz="2100" dirty="0"/>
              <a:t>) </a:t>
            </a:r>
            <a:r>
              <a:rPr lang="en-US" sz="2100" dirty="0" err="1"/>
              <a:t>sont</a:t>
            </a:r>
            <a:r>
              <a:rPr lang="en-US" sz="2100" dirty="0"/>
              <a:t> </a:t>
            </a:r>
            <a:r>
              <a:rPr lang="en-US" sz="2100" dirty="0" err="1"/>
              <a:t>considérées</a:t>
            </a:r>
            <a:r>
              <a:rPr lang="en-US" sz="2100" dirty="0"/>
              <a:t> </a:t>
            </a:r>
            <a:r>
              <a:rPr lang="en-US" sz="2100" dirty="0" err="1"/>
              <a:t>comme</a:t>
            </a:r>
            <a:r>
              <a:rPr lang="en-US" sz="2100" dirty="0"/>
              <a:t> le </a:t>
            </a:r>
            <a:r>
              <a:rPr lang="en-US" sz="2100" dirty="0" err="1"/>
              <a:t>processus</a:t>
            </a:r>
            <a:r>
              <a:rPr lang="en-US" sz="2100" dirty="0"/>
              <a:t> </a:t>
            </a:r>
            <a:r>
              <a:rPr lang="en-US" sz="2100" dirty="0" err="1"/>
              <a:t>typique</a:t>
            </a:r>
            <a:r>
              <a:rPr lang="en-US" sz="2100" dirty="0"/>
              <a:t> du design </a:t>
            </a:r>
            <a:r>
              <a:rPr lang="en-US" sz="2100" dirty="0" err="1"/>
              <a:t>pédagogique</a:t>
            </a:r>
            <a:r>
              <a:rPr lang="en-US" sz="2100" dirty="0"/>
              <a:t>, pour les modes </a:t>
            </a:r>
            <a:r>
              <a:rPr lang="en-US" sz="2100" dirty="0" err="1"/>
              <a:t>d'enseignement</a:t>
            </a:r>
            <a:r>
              <a:rPr lang="en-US" sz="2100" dirty="0"/>
              <a:t> </a:t>
            </a:r>
            <a:r>
              <a:rPr lang="en-US" sz="2100" dirty="0" err="1"/>
              <a:t>en</a:t>
            </a:r>
            <a:r>
              <a:rPr lang="en-US" sz="2100" dirty="0"/>
              <a:t> face à face et à distance.</a:t>
            </a:r>
          </a:p>
          <a:p>
            <a:endParaRPr lang="en-US" sz="2100" dirty="0"/>
          </a:p>
          <a:p>
            <a:pPr lvl="1"/>
            <a:r>
              <a:rPr lang="en-US" sz="2100" dirty="0"/>
              <a:t>	... </a:t>
            </a:r>
            <a:r>
              <a:rPr lang="en-US" sz="2100" dirty="0" err="1"/>
              <a:t>mais</a:t>
            </a:r>
            <a:r>
              <a:rPr lang="en-US" sz="2100" dirty="0"/>
              <a:t> le </a:t>
            </a:r>
            <a:r>
              <a:rPr lang="en-US" sz="2100" b="1" dirty="0" err="1"/>
              <a:t>modèle</a:t>
            </a:r>
            <a:r>
              <a:rPr lang="en-US" sz="2100" b="1" dirty="0"/>
              <a:t> ADDIE </a:t>
            </a:r>
            <a:r>
              <a:rPr lang="en-US" sz="2100" b="1" dirty="0" err="1"/>
              <a:t>n'est</a:t>
            </a:r>
            <a:r>
              <a:rPr lang="en-US" sz="2100" b="1" dirty="0"/>
              <a:t> pas </a:t>
            </a:r>
            <a:r>
              <a:rPr lang="en-US" sz="2100" b="1" dirty="0" err="1"/>
              <a:t>axé</a:t>
            </a:r>
            <a:r>
              <a:rPr lang="en-US" sz="2100" b="1" dirty="0"/>
              <a:t> sur </a:t>
            </a:r>
            <a:r>
              <a:rPr lang="en-US" sz="2100" b="1" dirty="0" err="1"/>
              <a:t>l’accessibilité</a:t>
            </a:r>
            <a:r>
              <a:rPr lang="en-US" sz="2100" b="1" dirty="0"/>
              <a:t> et </a:t>
            </a:r>
            <a:r>
              <a:rPr lang="en-US" sz="2100" b="1" dirty="0" err="1"/>
              <a:t>l’inclusivité</a:t>
            </a:r>
            <a:r>
              <a:rPr lang="en-US" sz="2100" b="1" dirty="0"/>
              <a:t> </a:t>
            </a:r>
            <a:r>
              <a:rPr lang="en-US" sz="2100" dirty="0"/>
              <a:t>d’un </a:t>
            </a:r>
            <a:r>
              <a:rPr lang="en-US" sz="2100" dirty="0" err="1"/>
              <a:t>cours</a:t>
            </a:r>
            <a:r>
              <a:rPr lang="en-US" sz="2100" dirty="0"/>
              <a:t> 	</a:t>
            </a:r>
            <a:r>
              <a:rPr lang="en-US" sz="2100" dirty="0" err="1"/>
              <a:t>d’apprentissage</a:t>
            </a:r>
            <a:r>
              <a:rPr lang="en-US" sz="2100" dirty="0"/>
              <a:t> à distance.</a:t>
            </a:r>
          </a:p>
          <a:p>
            <a:endParaRPr lang="en-US" sz="2100" dirty="0"/>
          </a:p>
        </p:txBody>
      </p:sp>
    </p:spTree>
    <p:extLst>
      <p:ext uri="{BB962C8B-B14F-4D97-AF65-F5344CB8AC3E}">
        <p14:creationId xmlns:p14="http://schemas.microsoft.com/office/powerpoint/2010/main" val="325320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1000"/>
                                        <p:tgtEl>
                                          <p:spTgt spid="5">
                                            <p:txEl>
                                              <p:pRg st="5" end="5"/>
                                            </p:txEl>
                                          </p:spTgt>
                                        </p:tgtEl>
                                      </p:cBhvr>
                                    </p:animEffect>
                                    <p:anim calcmode="lin" valueType="num">
                                      <p:cBhvr>
                                        <p:cTn id="1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821996"/>
          </a:xfrm>
        </p:spPr>
        <p:txBody>
          <a:bodyPr rtlCol="0">
            <a:normAutofit/>
          </a:bodyPr>
          <a:lstStyle/>
          <a:p>
            <a:pPr algn="ctr" rtl="0"/>
            <a:r>
              <a:rPr lang="fr-CA" sz="3200" b="1" dirty="0"/>
              <a:t>Résultats du projet</a:t>
            </a:r>
            <a:endParaRPr lang="fr-FR" sz="3200" b="1" dirty="0"/>
          </a:p>
        </p:txBody>
      </p:sp>
      <p:sp>
        <p:nvSpPr>
          <p:cNvPr id="5" name="ZoneTexte 4">
            <a:extLst>
              <a:ext uri="{FF2B5EF4-FFF2-40B4-BE49-F238E27FC236}">
                <a16:creationId xmlns:a16="http://schemas.microsoft.com/office/drawing/2014/main" id="{B9B543A3-CBB0-5792-61E8-FFADCC98B208}"/>
              </a:ext>
            </a:extLst>
          </p:cNvPr>
          <p:cNvSpPr txBox="1"/>
          <p:nvPr/>
        </p:nvSpPr>
        <p:spPr>
          <a:xfrm>
            <a:off x="648346" y="1635071"/>
            <a:ext cx="10895308" cy="2154436"/>
          </a:xfrm>
          <a:prstGeom prst="rect">
            <a:avLst/>
          </a:prstGeom>
          <a:noFill/>
        </p:spPr>
        <p:txBody>
          <a:bodyPr wrap="square" rtlCol="0">
            <a:spAutoFit/>
          </a:bodyPr>
          <a:lstStyle/>
          <a:p>
            <a:pPr marL="457200" indent="-457200">
              <a:buFontTx/>
              <a:buChar char="-"/>
            </a:pPr>
            <a:r>
              <a:rPr lang="fr-CA" sz="2200" dirty="0"/>
              <a:t>Nous avons proposé dans ce projet Erasmus+ </a:t>
            </a:r>
          </a:p>
          <a:p>
            <a:pPr marL="914400" lvl="1" indent="-457200">
              <a:buFontTx/>
              <a:buChar char="-"/>
            </a:pPr>
            <a:r>
              <a:rPr lang="fr-CA" sz="2200" dirty="0"/>
              <a:t>Un </a:t>
            </a:r>
            <a:r>
              <a:rPr lang="fr-CA" sz="2200" b="1" dirty="0"/>
              <a:t>ADDIE révisé </a:t>
            </a:r>
            <a:r>
              <a:rPr lang="fr-CA" sz="2200" dirty="0"/>
              <a:t>intégrant les principes </a:t>
            </a:r>
            <a:r>
              <a:rPr lang="fr-CA" sz="2200" b="1" dirty="0"/>
              <a:t>CUA et WCAG </a:t>
            </a:r>
            <a:r>
              <a:rPr lang="fr-CA" sz="2200" dirty="0"/>
              <a:t>dans les phases ADDIE correspondantes = </a:t>
            </a:r>
            <a:r>
              <a:rPr lang="fr-CA" sz="2200" b="1" u="sng" dirty="0"/>
              <a:t>ADDIE inclusif et accessible</a:t>
            </a:r>
            <a:r>
              <a:rPr lang="fr-CA" sz="2200" dirty="0"/>
              <a:t>.</a:t>
            </a:r>
          </a:p>
          <a:p>
            <a:pPr marL="914400" lvl="1" indent="-457200">
              <a:buFontTx/>
              <a:buChar char="-"/>
            </a:pPr>
            <a:r>
              <a:rPr lang="fr-CA" sz="2200" dirty="0"/>
              <a:t>Une </a:t>
            </a:r>
            <a:r>
              <a:rPr lang="fr-CA" sz="2200" b="1" dirty="0"/>
              <a:t>formation à distance </a:t>
            </a:r>
            <a:r>
              <a:rPr lang="fr-CA" sz="2200" dirty="0"/>
              <a:t>pour les</a:t>
            </a:r>
            <a:r>
              <a:rPr lang="fr-CA" sz="2200" b="1" dirty="0"/>
              <a:t> professionnels en éducation et formation </a:t>
            </a:r>
            <a:r>
              <a:rPr lang="fr-CA" sz="2200" dirty="0"/>
              <a:t>sur la </a:t>
            </a:r>
            <a:r>
              <a:rPr lang="fr-CA" sz="2200" b="1" dirty="0"/>
              <a:t>conception </a:t>
            </a:r>
            <a:r>
              <a:rPr lang="fr-CA" sz="2200" dirty="0"/>
              <a:t>ou l’</a:t>
            </a:r>
            <a:r>
              <a:rPr lang="fr-CA" sz="2200" b="1" dirty="0"/>
              <a:t>adaptation pédagogique de formation à distance inclusive et accessible </a:t>
            </a:r>
            <a:endParaRPr lang="en-US" sz="2200" b="1" dirty="0"/>
          </a:p>
        </p:txBody>
      </p:sp>
    </p:spTree>
    <p:extLst>
      <p:ext uri="{BB962C8B-B14F-4D97-AF65-F5344CB8AC3E}">
        <p14:creationId xmlns:p14="http://schemas.microsoft.com/office/powerpoint/2010/main" val="1696492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9295F-E638-4F61-AFE2-CF3E40556031}"/>
              </a:ext>
            </a:extLst>
          </p:cNvPr>
          <p:cNvSpPr>
            <a:spLocks noGrp="1"/>
          </p:cNvSpPr>
          <p:nvPr>
            <p:ph type="title"/>
          </p:nvPr>
        </p:nvSpPr>
        <p:spPr>
          <a:xfrm>
            <a:off x="1066800" y="418742"/>
            <a:ext cx="10058400" cy="821996"/>
          </a:xfrm>
        </p:spPr>
        <p:txBody>
          <a:bodyPr rtlCol="0">
            <a:normAutofit/>
          </a:bodyPr>
          <a:lstStyle/>
          <a:p>
            <a:pPr algn="ctr"/>
            <a:r>
              <a:rPr lang="fr-CA" sz="3400" b="1" dirty="0"/>
              <a:t>Objectifs de ce Webinaire</a:t>
            </a:r>
            <a:endParaRPr lang="fr-FR" sz="3400" b="1" dirty="0"/>
          </a:p>
        </p:txBody>
      </p:sp>
      <p:sp>
        <p:nvSpPr>
          <p:cNvPr id="3" name="ZoneTexte 2">
            <a:extLst>
              <a:ext uri="{FF2B5EF4-FFF2-40B4-BE49-F238E27FC236}">
                <a16:creationId xmlns:a16="http://schemas.microsoft.com/office/drawing/2014/main" id="{44D62E1D-67EA-648C-1ADD-902AB7FE565C}"/>
              </a:ext>
            </a:extLst>
          </p:cNvPr>
          <p:cNvSpPr txBox="1"/>
          <p:nvPr/>
        </p:nvSpPr>
        <p:spPr>
          <a:xfrm>
            <a:off x="1146875" y="1664013"/>
            <a:ext cx="10058400" cy="5021055"/>
          </a:xfrm>
          <a:prstGeom prst="rect">
            <a:avLst/>
          </a:prstGeom>
          <a:noFill/>
        </p:spPr>
        <p:txBody>
          <a:bodyPr wrap="square" rtlCol="0">
            <a:spAutoFit/>
          </a:bodyPr>
          <a:lstStyle/>
          <a:p>
            <a:pPr>
              <a:lnSpc>
                <a:spcPct val="150000"/>
              </a:lnSpc>
            </a:pPr>
            <a:r>
              <a:rPr lang="fr-CA" sz="2400" dirty="0"/>
              <a:t>Ce webinaire présente les techniques et méthodes actuelles pour </a:t>
            </a:r>
          </a:p>
          <a:p>
            <a:pPr marL="800100" lvl="1" indent="-342900">
              <a:lnSpc>
                <a:spcPct val="150000"/>
              </a:lnSpc>
              <a:buFont typeface="Wingdings" panose="05000000000000000000" pitchFamily="2" charset="2"/>
              <a:buChar char="Ø"/>
            </a:pPr>
            <a:r>
              <a:rPr lang="fr-CA" sz="2400" dirty="0"/>
              <a:t>rendre les documents Word et PDF accessibles;</a:t>
            </a:r>
          </a:p>
          <a:p>
            <a:pPr marL="800100" lvl="1" indent="-342900">
              <a:lnSpc>
                <a:spcPct val="150000"/>
              </a:lnSpc>
              <a:buFont typeface="Wingdings" panose="05000000000000000000" pitchFamily="2" charset="2"/>
              <a:buChar char="Ø"/>
            </a:pPr>
            <a:r>
              <a:rPr lang="fr-CA" sz="2400" dirty="0"/>
              <a:t>créer des vidéos accessibles.</a:t>
            </a:r>
          </a:p>
          <a:p>
            <a:pPr>
              <a:lnSpc>
                <a:spcPct val="150000"/>
              </a:lnSpc>
            </a:pPr>
            <a:endParaRPr lang="fr-CA" sz="2400" dirty="0"/>
          </a:p>
          <a:p>
            <a:pPr>
              <a:lnSpc>
                <a:spcPct val="150000"/>
              </a:lnSpc>
            </a:pPr>
            <a:r>
              <a:rPr lang="fr-CA" sz="2400" dirty="0"/>
              <a:t>Il est basé sur les pratiques suivies à l’Université TÉLUQ.</a:t>
            </a:r>
          </a:p>
          <a:p>
            <a:pPr>
              <a:lnSpc>
                <a:spcPct val="150000"/>
              </a:lnSpc>
            </a:pPr>
            <a:r>
              <a:rPr lang="fr-CA" sz="2400" dirty="0"/>
              <a:t>Ces pratiques s’appuient sur les principes de l’accessibilité du Web (</a:t>
            </a:r>
            <a:r>
              <a:rPr lang="fr-CA" sz="2400" b="1" dirty="0"/>
              <a:t>WCAG</a:t>
            </a:r>
            <a:r>
              <a:rPr lang="fr-CA" sz="2400" dirty="0"/>
              <a:t>) et de la </a:t>
            </a:r>
            <a:r>
              <a:rPr lang="fr-CA" sz="2400" b="1" dirty="0"/>
              <a:t>CUA</a:t>
            </a:r>
            <a:r>
              <a:rPr lang="fr-CA" sz="2400" dirty="0"/>
              <a:t>, ainsi que sur les </a:t>
            </a:r>
            <a:r>
              <a:rPr lang="fr-CA" sz="2400" b="1" dirty="0"/>
              <a:t>bonnes pratiques </a:t>
            </a:r>
            <a:r>
              <a:rPr lang="fr-CA" sz="2400" dirty="0"/>
              <a:t>proposées par les chercheurs et les praticiens en matière d’accessibilité et d’inclusion des systèmes d’apprentissage.</a:t>
            </a:r>
          </a:p>
        </p:txBody>
      </p:sp>
    </p:spTree>
    <p:extLst>
      <p:ext uri="{BB962C8B-B14F-4D97-AF65-F5344CB8AC3E}">
        <p14:creationId xmlns:p14="http://schemas.microsoft.com/office/powerpoint/2010/main" val="4187731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9A1B24A-2943-4862-AF64-5CAD710FE6E9}"/>
              </a:ext>
            </a:extLst>
          </p:cNvPr>
          <p:cNvSpPr>
            <a:spLocks noGrp="1"/>
          </p:cNvSpPr>
          <p:nvPr>
            <p:ph type="ctrTitle"/>
          </p:nvPr>
        </p:nvSpPr>
        <p:spPr>
          <a:xfrm>
            <a:off x="1524000" y="1122363"/>
            <a:ext cx="9144000" cy="2387600"/>
          </a:xfrm>
        </p:spPr>
        <p:txBody>
          <a:bodyPr>
            <a:normAutofit/>
          </a:bodyPr>
          <a:lstStyle/>
          <a:p>
            <a:r>
              <a:rPr lang="fr-CA" sz="3600" b="1" dirty="0"/>
              <a:t>Créer des vidéos accessibles</a:t>
            </a:r>
            <a:br>
              <a:rPr lang="fr-CA" dirty="0"/>
            </a:br>
            <a:endParaRPr lang="fr-CA" dirty="0"/>
          </a:p>
        </p:txBody>
      </p:sp>
      <p:sp>
        <p:nvSpPr>
          <p:cNvPr id="5" name="Sous-titre 4">
            <a:extLst>
              <a:ext uri="{FF2B5EF4-FFF2-40B4-BE49-F238E27FC236}">
                <a16:creationId xmlns:a16="http://schemas.microsoft.com/office/drawing/2014/main" id="{9BCB0D32-3382-4E6E-83E9-739D6F731CB2}"/>
              </a:ext>
            </a:extLst>
          </p:cNvPr>
          <p:cNvSpPr>
            <a:spLocks noGrp="1"/>
          </p:cNvSpPr>
          <p:nvPr>
            <p:ph type="subTitle" idx="1"/>
          </p:nvPr>
        </p:nvSpPr>
        <p:spPr>
          <a:xfrm>
            <a:off x="1623152" y="3855426"/>
            <a:ext cx="9144000" cy="2104699"/>
          </a:xfrm>
        </p:spPr>
        <p:txBody>
          <a:bodyPr>
            <a:normAutofit/>
          </a:bodyPr>
          <a:lstStyle/>
          <a:p>
            <a:pPr algn="l"/>
            <a:r>
              <a:rPr lang="fr-CA" dirty="0"/>
              <a:t>Une vidéo accessible est « essentielle pour les personnes handicapées et utile pour tout le monde » (WAI, 2019).</a:t>
            </a:r>
          </a:p>
        </p:txBody>
      </p:sp>
    </p:spTree>
    <p:extLst>
      <p:ext uri="{BB962C8B-B14F-4D97-AF65-F5344CB8AC3E}">
        <p14:creationId xmlns:p14="http://schemas.microsoft.com/office/powerpoint/2010/main" val="2183736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376EB9-E961-4AD8-9257-4C1ECDAC9E03}"/>
              </a:ext>
            </a:extLst>
          </p:cNvPr>
          <p:cNvSpPr>
            <a:spLocks noGrp="1"/>
          </p:cNvSpPr>
          <p:nvPr>
            <p:ph type="title"/>
          </p:nvPr>
        </p:nvSpPr>
        <p:spPr/>
        <p:txBody>
          <a:bodyPr>
            <a:normAutofit/>
          </a:bodyPr>
          <a:lstStyle/>
          <a:p>
            <a:pPr algn="ctr"/>
            <a:r>
              <a:rPr lang="fr-CA" sz="3200" b="1" dirty="0"/>
              <a:t>Médias préenregistrés</a:t>
            </a:r>
          </a:p>
        </p:txBody>
      </p:sp>
      <p:sp>
        <p:nvSpPr>
          <p:cNvPr id="3" name="Espace réservé du contenu 2">
            <a:extLst>
              <a:ext uri="{FF2B5EF4-FFF2-40B4-BE49-F238E27FC236}">
                <a16:creationId xmlns:a16="http://schemas.microsoft.com/office/drawing/2014/main" id="{DD1C2AB5-FAD7-4555-902E-ED4AC6A43388}"/>
              </a:ext>
            </a:extLst>
          </p:cNvPr>
          <p:cNvSpPr>
            <a:spLocks noGrp="1"/>
          </p:cNvSpPr>
          <p:nvPr>
            <p:ph idx="1"/>
          </p:nvPr>
        </p:nvSpPr>
        <p:spPr/>
        <p:txBody>
          <a:bodyPr/>
          <a:lstStyle/>
          <a:p>
            <a:r>
              <a:rPr lang="fr-CA" sz="2400" dirty="0"/>
              <a:t>Les supports pédagogiques (audio et vidéo) utilisés dans les cours en ligne étant le plus souvent préenregistrés, ce webinaire se concentre sur l’accessibilité des supports préenregistrés.</a:t>
            </a:r>
          </a:p>
          <a:p>
            <a:r>
              <a:rPr lang="fr-CA" sz="2400" dirty="0"/>
              <a:t>De plus, les normes d’accessibilité n’exigent pas de développer des sous-titres ou des descriptions pour les médias en direct.</a:t>
            </a:r>
          </a:p>
          <a:p>
            <a:endParaRPr lang="fr-CA" dirty="0"/>
          </a:p>
        </p:txBody>
      </p:sp>
    </p:spTree>
    <p:extLst>
      <p:ext uri="{BB962C8B-B14F-4D97-AF65-F5344CB8AC3E}">
        <p14:creationId xmlns:p14="http://schemas.microsoft.com/office/powerpoint/2010/main" val="2947402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98CBFD-CF57-44EB-B79B-15F7E46ACB8E}"/>
              </a:ext>
            </a:extLst>
          </p:cNvPr>
          <p:cNvSpPr>
            <a:spLocks noGrp="1"/>
          </p:cNvSpPr>
          <p:nvPr>
            <p:ph type="title"/>
          </p:nvPr>
        </p:nvSpPr>
        <p:spPr/>
        <p:txBody>
          <a:bodyPr>
            <a:normAutofit/>
          </a:bodyPr>
          <a:lstStyle/>
          <a:p>
            <a:pPr algn="ctr"/>
            <a:r>
              <a:rPr lang="fr-CA" sz="3200" b="1" dirty="0"/>
              <a:t>Les besoins des utilisateurs en situation de handicap</a:t>
            </a:r>
          </a:p>
        </p:txBody>
      </p:sp>
      <p:sp>
        <p:nvSpPr>
          <p:cNvPr id="3" name="Espace réservé du contenu 2">
            <a:extLst>
              <a:ext uri="{FF2B5EF4-FFF2-40B4-BE49-F238E27FC236}">
                <a16:creationId xmlns:a16="http://schemas.microsoft.com/office/drawing/2014/main" id="{0609C0FE-3A6C-4EAB-BC51-5C4887F5A129}"/>
              </a:ext>
            </a:extLst>
          </p:cNvPr>
          <p:cNvSpPr>
            <a:spLocks noGrp="1"/>
          </p:cNvSpPr>
          <p:nvPr>
            <p:ph idx="1"/>
          </p:nvPr>
        </p:nvSpPr>
        <p:spPr/>
        <p:txBody>
          <a:bodyPr>
            <a:normAutofit/>
          </a:bodyPr>
          <a:lstStyle/>
          <a:p>
            <a:pPr>
              <a:buFont typeface="Symbol" panose="05050102010706020507" pitchFamily="18" charset="2"/>
              <a:buChar char=""/>
            </a:pPr>
            <a:r>
              <a:rPr lang="fr-CA" sz="2400" dirty="0"/>
              <a:t>Une vidéo accessible bénéficie aux personnes en situation de handicap et aux personnes sans handicap dans diverses situations.</a:t>
            </a:r>
          </a:p>
          <a:p>
            <a:pPr>
              <a:buFont typeface="Symbol" panose="05050102010706020507" pitchFamily="18" charset="2"/>
              <a:buChar char=""/>
            </a:pPr>
            <a:r>
              <a:rPr lang="fr-CA" sz="2400" dirty="0"/>
              <a:t>De nombreuses personnes sourdes ou malentendantes peuvent lire des textes (sous-titres ou transcriptions).</a:t>
            </a:r>
          </a:p>
          <a:p>
            <a:pPr>
              <a:buFont typeface="Symbol" panose="05050102010706020507" pitchFamily="18" charset="2"/>
              <a:buChar char=""/>
            </a:pPr>
            <a:r>
              <a:rPr lang="fr-CA" sz="2400" dirty="0"/>
              <a:t>Les personnes aveugles et malvoyantes ont besoin de comprendre la vidéo sans la voir ou de bénéficier d’un contraste suffisant  pour percevoir le contenu visuel.</a:t>
            </a:r>
          </a:p>
          <a:p>
            <a:pPr>
              <a:buFont typeface="Symbol" panose="05050102010706020507" pitchFamily="18" charset="2"/>
              <a:buChar char=""/>
            </a:pPr>
            <a:r>
              <a:rPr lang="fr-CA" sz="2400" dirty="0"/>
              <a:t>Enfin, les personnes à la fois sourdes et aveugles utilisent un lecteur d’écran et un braille pour lire une transcription (une description textuelle des informations sonores et visuelles).</a:t>
            </a:r>
          </a:p>
        </p:txBody>
      </p:sp>
    </p:spTree>
    <p:extLst>
      <p:ext uri="{BB962C8B-B14F-4D97-AF65-F5344CB8AC3E}">
        <p14:creationId xmlns:p14="http://schemas.microsoft.com/office/powerpoint/2010/main" val="3805744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B9C35-ED08-483B-9A10-FBD8811A4BB3}"/>
              </a:ext>
            </a:extLst>
          </p:cNvPr>
          <p:cNvSpPr>
            <a:spLocks noGrp="1"/>
          </p:cNvSpPr>
          <p:nvPr>
            <p:ph type="title"/>
          </p:nvPr>
        </p:nvSpPr>
        <p:spPr/>
        <p:txBody>
          <a:bodyPr>
            <a:normAutofit/>
          </a:bodyPr>
          <a:lstStyle/>
          <a:p>
            <a:pPr algn="ctr"/>
            <a:r>
              <a:rPr lang="fr-CA" sz="3200" b="1" dirty="0"/>
              <a:t>Étapes pour créer des vidéos accessibles</a:t>
            </a:r>
          </a:p>
        </p:txBody>
      </p:sp>
      <p:sp>
        <p:nvSpPr>
          <p:cNvPr id="3" name="Espace réservé du contenu 2">
            <a:extLst>
              <a:ext uri="{FF2B5EF4-FFF2-40B4-BE49-F238E27FC236}">
                <a16:creationId xmlns:a16="http://schemas.microsoft.com/office/drawing/2014/main" id="{ECE12A47-B2C4-4062-9695-16581DF16272}"/>
              </a:ext>
            </a:extLst>
          </p:cNvPr>
          <p:cNvSpPr>
            <a:spLocks noGrp="1"/>
          </p:cNvSpPr>
          <p:nvPr>
            <p:ph idx="1"/>
          </p:nvPr>
        </p:nvSpPr>
        <p:spPr>
          <a:xfrm>
            <a:off x="838200" y="1825625"/>
            <a:ext cx="10515600" cy="4542124"/>
          </a:xfrm>
        </p:spPr>
        <p:txBody>
          <a:bodyPr>
            <a:normAutofit/>
          </a:bodyPr>
          <a:lstStyle/>
          <a:p>
            <a:pPr>
              <a:buFont typeface="Symbol" panose="05050102010706020507" pitchFamily="18" charset="2"/>
              <a:buChar char=""/>
            </a:pPr>
            <a:r>
              <a:rPr lang="fr-CA" sz="2400" dirty="0"/>
              <a:t>La création d’une vidéo accessible nécessite un plan, qui peut être divisé en plusieurs étapes.</a:t>
            </a:r>
          </a:p>
          <a:p>
            <a:pPr>
              <a:buFont typeface="Symbol" panose="05050102010706020507" pitchFamily="18" charset="2"/>
              <a:buChar char=""/>
            </a:pPr>
            <a:r>
              <a:rPr lang="fr-CA" sz="2400" dirty="0"/>
              <a:t>Certaines des étapes que nous proposons sont obligatoires et d’autres sont importantes à prendre en compte pour rendre votre vidéo totalement accessible.</a:t>
            </a:r>
          </a:p>
          <a:p>
            <a:pPr>
              <a:buFont typeface="Symbol" panose="05050102010706020507" pitchFamily="18" charset="2"/>
              <a:buChar char=""/>
            </a:pPr>
            <a:r>
              <a:rPr lang="fr-CA" sz="2400" dirty="0"/>
              <a:t>Elles comprennent, dans l’ordre,</a:t>
            </a:r>
          </a:p>
          <a:p>
            <a:pPr marL="914400" lvl="1" indent="-457200">
              <a:buFont typeface="+mj-lt"/>
              <a:buAutoNum type="arabicPeriod"/>
            </a:pPr>
            <a:r>
              <a:rPr lang="fr-CA" dirty="0"/>
              <a:t> créer un contenu vidéo accessible;</a:t>
            </a:r>
          </a:p>
          <a:p>
            <a:pPr marL="914400" lvl="1" indent="-457200">
              <a:buFont typeface="+mj-lt"/>
              <a:buAutoNum type="arabicPeriod"/>
            </a:pPr>
            <a:r>
              <a:rPr lang="fr-CA" dirty="0"/>
              <a:t> choisir un lecteur vidéo accessible;</a:t>
            </a:r>
          </a:p>
          <a:p>
            <a:pPr marL="914400" lvl="1" indent="-457200">
              <a:buFont typeface="+mj-lt"/>
              <a:buAutoNum type="arabicPeriod"/>
            </a:pPr>
            <a:r>
              <a:rPr lang="fr-CA" dirty="0"/>
              <a:t>ajouter des sous-titres à votre vidéo;</a:t>
            </a:r>
          </a:p>
          <a:p>
            <a:pPr marL="914400" lvl="1" indent="-457200">
              <a:buFont typeface="+mj-lt"/>
              <a:buAutoNum type="arabicPeriod"/>
            </a:pPr>
            <a:r>
              <a:rPr lang="fr-CA" dirty="0"/>
              <a:t> ajouter une transcription à votre vidéo;</a:t>
            </a:r>
          </a:p>
          <a:p>
            <a:pPr marL="914400" lvl="1" indent="-457200">
              <a:buFont typeface="+mj-lt"/>
              <a:buAutoNum type="arabicPeriod"/>
            </a:pPr>
            <a:r>
              <a:rPr lang="fr-CA" dirty="0"/>
              <a:t>Inclure une description audio si nécessaire; et</a:t>
            </a:r>
          </a:p>
          <a:p>
            <a:pPr marL="914400" lvl="1" indent="-457200">
              <a:buFont typeface="+mj-lt"/>
              <a:buAutoNum type="arabicPeriod"/>
            </a:pPr>
            <a:r>
              <a:rPr lang="fr-CA" dirty="0"/>
              <a:t>quelques adaptations.</a:t>
            </a:r>
          </a:p>
        </p:txBody>
      </p:sp>
    </p:spTree>
    <p:extLst>
      <p:ext uri="{BB962C8B-B14F-4D97-AF65-F5344CB8AC3E}">
        <p14:creationId xmlns:p14="http://schemas.microsoft.com/office/powerpoint/2010/main" val="2877976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EFABD1-6731-4BD7-B499-357D46D061C3}"/>
              </a:ext>
            </a:extLst>
          </p:cNvPr>
          <p:cNvSpPr>
            <a:spLocks noGrp="1"/>
          </p:cNvSpPr>
          <p:nvPr>
            <p:ph type="title"/>
          </p:nvPr>
        </p:nvSpPr>
        <p:spPr/>
        <p:txBody>
          <a:bodyPr>
            <a:normAutofit/>
          </a:bodyPr>
          <a:lstStyle/>
          <a:p>
            <a:pPr algn="ctr"/>
            <a:r>
              <a:rPr lang="fr-CA" sz="3200" b="1" dirty="0"/>
              <a:t> 1. Créer un contenu vidéo accessible</a:t>
            </a:r>
          </a:p>
        </p:txBody>
      </p:sp>
      <p:sp>
        <p:nvSpPr>
          <p:cNvPr id="3" name="Espace réservé du contenu 2">
            <a:extLst>
              <a:ext uri="{FF2B5EF4-FFF2-40B4-BE49-F238E27FC236}">
                <a16:creationId xmlns:a16="http://schemas.microsoft.com/office/drawing/2014/main" id="{BEF0F208-8EA8-4FED-B1AF-7E0863EB90E4}"/>
              </a:ext>
            </a:extLst>
          </p:cNvPr>
          <p:cNvSpPr>
            <a:spLocks noGrp="1"/>
          </p:cNvSpPr>
          <p:nvPr>
            <p:ph idx="1"/>
          </p:nvPr>
        </p:nvSpPr>
        <p:spPr/>
        <p:txBody>
          <a:bodyPr>
            <a:normAutofit/>
          </a:bodyPr>
          <a:lstStyle/>
          <a:p>
            <a:pPr>
              <a:buFont typeface="Symbol" panose="05050102010706020507" pitchFamily="18" charset="2"/>
              <a:buChar char=""/>
            </a:pPr>
            <a:r>
              <a:rPr lang="fr-CA" dirty="0"/>
              <a:t>Le matériel qui compose une vidéo est essentiel pour l’accessibilité.</a:t>
            </a:r>
          </a:p>
          <a:p>
            <a:pPr>
              <a:buFont typeface="Symbol" panose="05050102010706020507" pitchFamily="18" charset="2"/>
              <a:buChar char=""/>
            </a:pPr>
            <a:r>
              <a:rPr lang="fr-CA" dirty="0"/>
              <a:t>La WAI recommande quelques bonnes pratiques pour créer des contenus audio et vidéo accessibles:</a:t>
            </a:r>
          </a:p>
          <a:p>
            <a:pPr lvl="1">
              <a:buFont typeface="Wingdings" panose="05000000000000000000" pitchFamily="2" charset="2"/>
              <a:buChar char="§"/>
            </a:pPr>
            <a:r>
              <a:rPr lang="fr-CA" dirty="0"/>
              <a:t>Utilisez un microphone et un logiciel d’enregistrement de haute qualité;</a:t>
            </a:r>
          </a:p>
          <a:p>
            <a:pPr lvl="1">
              <a:buFont typeface="Wingdings" panose="05000000000000000000" pitchFamily="2" charset="2"/>
              <a:buChar char="§"/>
            </a:pPr>
            <a:r>
              <a:rPr lang="fr-CA" dirty="0"/>
              <a:t>Si possible, enregistrez dans une pièce isolée de tous les bruits extérieurs;</a:t>
            </a:r>
          </a:p>
          <a:p>
            <a:pPr lvl="1">
              <a:buFont typeface="Wingdings" panose="05000000000000000000" pitchFamily="2" charset="2"/>
              <a:buChar char="§"/>
            </a:pPr>
            <a:r>
              <a:rPr lang="fr-CA" dirty="0"/>
              <a:t>Parlez clairement et lentement;</a:t>
            </a:r>
          </a:p>
          <a:p>
            <a:pPr lvl="1">
              <a:buFont typeface="Wingdings" panose="05000000000000000000" pitchFamily="2" charset="2"/>
              <a:buChar char="§"/>
            </a:pPr>
            <a:r>
              <a:rPr lang="fr-CA" dirty="0"/>
              <a:t>Donner aux gens le temps d’absorber l’information (faire une pause entre les sujets).</a:t>
            </a:r>
          </a:p>
          <a:p>
            <a:pPr lvl="1">
              <a:buFont typeface="Wingdings" panose="05000000000000000000" pitchFamily="2" charset="2"/>
              <a:buChar char="§"/>
            </a:pPr>
            <a:r>
              <a:rPr lang="fr-CA" dirty="0"/>
              <a:t>Utiliser un langage clair : éviter ou expliquer le jargon, les acronymes et les expressions idiomatiques.</a:t>
            </a:r>
          </a:p>
        </p:txBody>
      </p:sp>
    </p:spTree>
    <p:extLst>
      <p:ext uri="{BB962C8B-B14F-4D97-AF65-F5344CB8AC3E}">
        <p14:creationId xmlns:p14="http://schemas.microsoft.com/office/powerpoint/2010/main" val="547618999"/>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5CFD37-848C-4E18-9F34-89CEC42835A5}"/>
              </a:ext>
            </a:extLst>
          </p:cNvPr>
          <p:cNvSpPr>
            <a:spLocks noGrp="1"/>
          </p:cNvSpPr>
          <p:nvPr>
            <p:ph type="title"/>
          </p:nvPr>
        </p:nvSpPr>
        <p:spPr/>
        <p:txBody>
          <a:bodyPr>
            <a:normAutofit/>
          </a:bodyPr>
          <a:lstStyle/>
          <a:p>
            <a:r>
              <a:rPr lang="fr-CA" sz="3200" b="1" dirty="0"/>
              <a:t>Autres bonnes pratiques</a:t>
            </a:r>
          </a:p>
        </p:txBody>
      </p:sp>
      <p:sp>
        <p:nvSpPr>
          <p:cNvPr id="3" name="Espace réservé du contenu 2">
            <a:extLst>
              <a:ext uri="{FF2B5EF4-FFF2-40B4-BE49-F238E27FC236}">
                <a16:creationId xmlns:a16="http://schemas.microsoft.com/office/drawing/2014/main" id="{28884617-CAB4-49DE-AA5F-DA5BBB94EA4E}"/>
              </a:ext>
            </a:extLst>
          </p:cNvPr>
          <p:cNvSpPr>
            <a:spLocks noGrp="1"/>
          </p:cNvSpPr>
          <p:nvPr>
            <p:ph idx="1"/>
          </p:nvPr>
        </p:nvSpPr>
        <p:spPr>
          <a:xfrm>
            <a:off x="838200" y="1690688"/>
            <a:ext cx="10515600" cy="4486275"/>
          </a:xfrm>
        </p:spPr>
        <p:txBody>
          <a:bodyPr>
            <a:normAutofit/>
          </a:bodyPr>
          <a:lstStyle/>
          <a:p>
            <a:pPr>
              <a:buFont typeface="Symbol" panose="05050102010706020507" pitchFamily="18" charset="2"/>
              <a:buChar char=""/>
            </a:pPr>
            <a:r>
              <a:rPr lang="fr-CA" sz="2400" dirty="0"/>
              <a:t>Ne pas surcharger l’écran;</a:t>
            </a:r>
          </a:p>
          <a:p>
            <a:pPr>
              <a:buFont typeface="Symbol" panose="05050102010706020507" pitchFamily="18" charset="2"/>
              <a:buChar char=""/>
            </a:pPr>
            <a:r>
              <a:rPr lang="fr-CA" sz="2400" dirty="0"/>
              <a:t>Pour tout texte ou image intégré à la vidéo, veillez à ce que le contraste entre la couleur d’arrière-plan et le contenu de premier plan soit suffisant;</a:t>
            </a:r>
          </a:p>
          <a:p>
            <a:pPr lvl="1"/>
            <a:r>
              <a:rPr lang="fr-CA" sz="2000" dirty="0"/>
              <a:t>Vous pouvez utiliser un analyseur de contraste des couleurs.</a:t>
            </a:r>
          </a:p>
          <a:p>
            <a:pPr>
              <a:buFont typeface="Symbol" panose="05050102010706020507" pitchFamily="18" charset="2"/>
              <a:buChar char=""/>
            </a:pPr>
            <a:r>
              <a:rPr lang="fr-CA" sz="2400" dirty="0"/>
              <a:t>Utiliser une police de caractères facile à lire (sans empattement).</a:t>
            </a:r>
          </a:p>
          <a:p>
            <a:pPr>
              <a:buFont typeface="Symbol" panose="05050102010706020507" pitchFamily="18" charset="2"/>
              <a:buChar char=""/>
            </a:pPr>
            <a:r>
              <a:rPr lang="fr-CA" sz="2400" dirty="0"/>
              <a:t>Le texte doit t rester à l’écran suffisamment longtemps pour être lu et l’orateur doit également le décrire de manière audible.</a:t>
            </a:r>
          </a:p>
          <a:p>
            <a:pPr>
              <a:buFont typeface="Symbol" panose="05050102010706020507" pitchFamily="18" charset="2"/>
              <a:buChar char=""/>
            </a:pPr>
            <a:r>
              <a:rPr lang="fr-CA" sz="2400" dirty="0"/>
              <a:t>Décrire, de manière audible, tout élément visuel important, tel que des images ou des graphiques.</a:t>
            </a:r>
          </a:p>
        </p:txBody>
      </p:sp>
    </p:spTree>
    <p:extLst>
      <p:ext uri="{BB962C8B-B14F-4D97-AF65-F5344CB8AC3E}">
        <p14:creationId xmlns:p14="http://schemas.microsoft.com/office/powerpoint/2010/main" val="1497989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AE9DC-43F4-4E68-BCC2-A51B79C2547C}"/>
              </a:ext>
            </a:extLst>
          </p:cNvPr>
          <p:cNvSpPr>
            <a:spLocks noGrp="1"/>
          </p:cNvSpPr>
          <p:nvPr>
            <p:ph type="title"/>
          </p:nvPr>
        </p:nvSpPr>
        <p:spPr/>
        <p:txBody>
          <a:bodyPr>
            <a:normAutofit/>
          </a:bodyPr>
          <a:lstStyle/>
          <a:p>
            <a:pPr algn="ctr"/>
            <a:r>
              <a:rPr lang="fr-CA" sz="3200" b="1" dirty="0"/>
              <a:t> 2. Choisir un lecteur vidéo accessible</a:t>
            </a:r>
          </a:p>
        </p:txBody>
      </p:sp>
      <p:sp>
        <p:nvSpPr>
          <p:cNvPr id="3" name="Espace réservé du contenu 2">
            <a:extLst>
              <a:ext uri="{FF2B5EF4-FFF2-40B4-BE49-F238E27FC236}">
                <a16:creationId xmlns:a16="http://schemas.microsoft.com/office/drawing/2014/main" id="{85B1F9CB-7E5E-4E58-A868-6C019CD0B45D}"/>
              </a:ext>
            </a:extLst>
          </p:cNvPr>
          <p:cNvSpPr>
            <a:spLocks noGrp="1"/>
          </p:cNvSpPr>
          <p:nvPr>
            <p:ph idx="1"/>
          </p:nvPr>
        </p:nvSpPr>
        <p:spPr>
          <a:xfrm>
            <a:off x="1079654" y="1825625"/>
            <a:ext cx="10274146" cy="1468418"/>
          </a:xfrm>
        </p:spPr>
        <p:txBody>
          <a:bodyPr>
            <a:normAutofit/>
          </a:bodyPr>
          <a:lstStyle/>
          <a:p>
            <a:pPr>
              <a:buFont typeface="Symbol" panose="05050102010706020507" pitchFamily="18" charset="2"/>
              <a:buChar char=""/>
            </a:pPr>
            <a:r>
              <a:rPr lang="fr-CA" sz="2400" dirty="0"/>
              <a:t>S’assurer que le lecteur vidéo est utilisable par tous.</a:t>
            </a:r>
          </a:p>
          <a:p>
            <a:pPr>
              <a:buFont typeface="Symbol" panose="05050102010706020507" pitchFamily="18" charset="2"/>
              <a:buChar char=""/>
            </a:pPr>
            <a:r>
              <a:rPr lang="fr-CA" sz="2400" dirty="0"/>
              <a:t>Le Bureau of Internet </a:t>
            </a:r>
            <a:r>
              <a:rPr lang="fr-CA" sz="2400" dirty="0" err="1"/>
              <a:t>Accessibility</a:t>
            </a:r>
            <a:r>
              <a:rPr lang="fr-CA" sz="2400" dirty="0"/>
              <a:t> (2019) recommande de veiller à ce que:</a:t>
            </a:r>
          </a:p>
        </p:txBody>
      </p:sp>
      <p:pic>
        <p:nvPicPr>
          <p:cNvPr id="5" name="Image 4">
            <a:extLst>
              <a:ext uri="{FF2B5EF4-FFF2-40B4-BE49-F238E27FC236}">
                <a16:creationId xmlns:a16="http://schemas.microsoft.com/office/drawing/2014/main" id="{D953EB6F-42D0-46E6-ACB0-86925AF6C9D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8201" y="3428980"/>
            <a:ext cx="2510927" cy="2510927"/>
          </a:xfrm>
          <a:prstGeom prst="rect">
            <a:avLst/>
          </a:prstGeom>
        </p:spPr>
      </p:pic>
      <p:sp>
        <p:nvSpPr>
          <p:cNvPr id="6" name="Espace réservé du contenu 2">
            <a:extLst>
              <a:ext uri="{FF2B5EF4-FFF2-40B4-BE49-F238E27FC236}">
                <a16:creationId xmlns:a16="http://schemas.microsoft.com/office/drawing/2014/main" id="{16EAC1BF-4A04-4237-9ECA-DB81C35108E9}"/>
              </a:ext>
            </a:extLst>
          </p:cNvPr>
          <p:cNvSpPr txBox="1">
            <a:spLocks/>
          </p:cNvSpPr>
          <p:nvPr/>
        </p:nvSpPr>
        <p:spPr>
          <a:xfrm>
            <a:off x="3349128" y="3161841"/>
            <a:ext cx="8191958" cy="3514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CA" sz="2200" dirty="0"/>
              <a:t>le lecteur vidéo prend en charge les sous-titres, les transcriptions et les descriptions audio;</a:t>
            </a:r>
          </a:p>
          <a:p>
            <a:pPr lvl="1"/>
            <a:r>
              <a:rPr lang="fr-CA" sz="2200" dirty="0"/>
              <a:t>toutes les commandes, telles que le volume, peuvent être actionnées à l’aide d’un clavier et comportent des étiquettes accessibles pour les technologies d’assistance, telles que les lecteurs d’écran;</a:t>
            </a:r>
          </a:p>
          <a:p>
            <a:pPr lvl="1"/>
            <a:r>
              <a:rPr lang="fr-CA" sz="2200" dirty="0"/>
              <a:t>les vidéos ne sont pas lues automatiquement au chargement de la page web.</a:t>
            </a:r>
          </a:p>
        </p:txBody>
      </p:sp>
    </p:spTree>
    <p:extLst>
      <p:ext uri="{BB962C8B-B14F-4D97-AF65-F5344CB8AC3E}">
        <p14:creationId xmlns:p14="http://schemas.microsoft.com/office/powerpoint/2010/main" val="4010273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1ABD0C-8F2E-4F8D-B5C7-1B2EF6D2CF60}"/>
              </a:ext>
            </a:extLst>
          </p:cNvPr>
          <p:cNvSpPr>
            <a:spLocks noGrp="1"/>
          </p:cNvSpPr>
          <p:nvPr>
            <p:ph type="title"/>
          </p:nvPr>
        </p:nvSpPr>
        <p:spPr/>
        <p:txBody>
          <a:bodyPr>
            <a:normAutofit/>
          </a:bodyPr>
          <a:lstStyle/>
          <a:p>
            <a:r>
              <a:rPr lang="fr-CA" sz="3200" b="1" dirty="0"/>
              <a:t>3. Ajouter des sous-titres à votre vidéo</a:t>
            </a:r>
          </a:p>
        </p:txBody>
      </p:sp>
      <p:sp>
        <p:nvSpPr>
          <p:cNvPr id="4" name="Espace réservé du contenu 2">
            <a:extLst>
              <a:ext uri="{FF2B5EF4-FFF2-40B4-BE49-F238E27FC236}">
                <a16:creationId xmlns:a16="http://schemas.microsoft.com/office/drawing/2014/main" id="{D21B3421-7CDE-4F54-8D8B-EB086F33A679}"/>
              </a:ext>
            </a:extLst>
          </p:cNvPr>
          <p:cNvSpPr txBox="1">
            <a:spLocks/>
          </p:cNvSpPr>
          <p:nvPr/>
        </p:nvSpPr>
        <p:spPr>
          <a:xfrm>
            <a:off x="838200" y="1728925"/>
            <a:ext cx="5498334" cy="132556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600" dirty="0"/>
              <a:t>Les sous-titres sont </a:t>
            </a:r>
          </a:p>
          <a:p>
            <a:pPr lvl="1"/>
            <a:r>
              <a:rPr lang="fr-CA" dirty="0"/>
              <a:t>une version textuelle du contenu audio;</a:t>
            </a:r>
          </a:p>
          <a:p>
            <a:pPr lvl="1"/>
            <a:r>
              <a:rPr lang="fr-CA" dirty="0"/>
              <a:t>affichés dans le lecteur vidéo;</a:t>
            </a:r>
          </a:p>
          <a:p>
            <a:pPr lvl="1"/>
            <a:r>
              <a:rPr lang="fr-CA" dirty="0"/>
              <a:t>synchronisés avec l’audio.</a:t>
            </a:r>
          </a:p>
        </p:txBody>
      </p:sp>
      <p:pic>
        <p:nvPicPr>
          <p:cNvPr id="6" name="Image 5">
            <a:extLst>
              <a:ext uri="{FF2B5EF4-FFF2-40B4-BE49-F238E27FC236}">
                <a16:creationId xmlns:a16="http://schemas.microsoft.com/office/drawing/2014/main" id="{3190B6EF-B2CA-4ACA-8B5D-94A79607411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071767" y="1114602"/>
            <a:ext cx="1939886" cy="1939886"/>
          </a:xfrm>
          <a:prstGeom prst="rect">
            <a:avLst/>
          </a:prstGeom>
        </p:spPr>
      </p:pic>
      <p:sp>
        <p:nvSpPr>
          <p:cNvPr id="7" name="ZoneTexte 6">
            <a:extLst>
              <a:ext uri="{FF2B5EF4-FFF2-40B4-BE49-F238E27FC236}">
                <a16:creationId xmlns:a16="http://schemas.microsoft.com/office/drawing/2014/main" id="{1BA3ADAB-8CDA-4ECC-9CDE-5F7C1EDD63A3}"/>
              </a:ext>
            </a:extLst>
          </p:cNvPr>
          <p:cNvSpPr txBox="1"/>
          <p:nvPr/>
        </p:nvSpPr>
        <p:spPr>
          <a:xfrm>
            <a:off x="8287591" y="2715934"/>
            <a:ext cx="1538434" cy="307777"/>
          </a:xfrm>
          <a:prstGeom prst="rect">
            <a:avLst/>
          </a:prstGeom>
          <a:noFill/>
        </p:spPr>
        <p:txBody>
          <a:bodyPr wrap="none" rtlCol="0">
            <a:spAutoFit/>
          </a:bodyPr>
          <a:lstStyle/>
          <a:p>
            <a:r>
              <a:rPr lang="en-CA" sz="1400" dirty="0"/>
              <a:t>Credit: Ria </a:t>
            </a:r>
            <a:r>
              <a:rPr lang="en-CA" sz="1400" dirty="0" err="1"/>
              <a:t>Fitriana</a:t>
            </a:r>
            <a:endParaRPr lang="fr-CA" sz="1400" dirty="0"/>
          </a:p>
        </p:txBody>
      </p:sp>
      <p:sp>
        <p:nvSpPr>
          <p:cNvPr id="3" name="Espace réservé du contenu 2">
            <a:extLst>
              <a:ext uri="{FF2B5EF4-FFF2-40B4-BE49-F238E27FC236}">
                <a16:creationId xmlns:a16="http://schemas.microsoft.com/office/drawing/2014/main" id="{41AB4245-5466-411B-9AC2-9D7DF7572BEF}"/>
              </a:ext>
            </a:extLst>
          </p:cNvPr>
          <p:cNvSpPr>
            <a:spLocks noGrp="1"/>
          </p:cNvSpPr>
          <p:nvPr>
            <p:ph idx="1"/>
          </p:nvPr>
        </p:nvSpPr>
        <p:spPr>
          <a:xfrm>
            <a:off x="838200" y="3216925"/>
            <a:ext cx="10515600" cy="3275950"/>
          </a:xfrm>
        </p:spPr>
        <p:txBody>
          <a:bodyPr>
            <a:noAutofit/>
          </a:bodyPr>
          <a:lstStyle/>
          <a:p>
            <a:r>
              <a:rPr lang="fr-CA" sz="2400" dirty="0"/>
              <a:t>Les politiques d’accessibilité exigent que tous les contenus vidéo contenant des paroles soient sous-titrés:</a:t>
            </a:r>
          </a:p>
          <a:p>
            <a:pPr lvl="1"/>
            <a:r>
              <a:rPr lang="fr-CA" sz="2200" dirty="0"/>
              <a:t>Un fichier audio (ex., un podcast): les sous-titres ne sont pas requis, mais les transcriptions le sont.</a:t>
            </a:r>
          </a:p>
          <a:p>
            <a:pPr lvl="1"/>
            <a:r>
              <a:rPr lang="fr-CA" sz="2200" dirty="0"/>
              <a:t>Vidéos sans contenu audio: une description audio ou une transcription est requise.</a:t>
            </a:r>
          </a:p>
          <a:p>
            <a:r>
              <a:rPr lang="fr-CA" sz="2400" dirty="0"/>
              <a:t>Il existe plusieurs logiciels de sous-titrage gratuits et commerciaux.</a:t>
            </a:r>
          </a:p>
          <a:p>
            <a:pPr lvl="1"/>
            <a:r>
              <a:rPr lang="fr-CA" dirty="0"/>
              <a:t>Cependant, vous devrez éditer les sous-titres générés automatiquement pour en assurer l’exactitude.</a:t>
            </a:r>
          </a:p>
        </p:txBody>
      </p:sp>
    </p:spTree>
    <p:extLst>
      <p:ext uri="{BB962C8B-B14F-4D97-AF65-F5344CB8AC3E}">
        <p14:creationId xmlns:p14="http://schemas.microsoft.com/office/powerpoint/2010/main" val="2962008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A34FB-4845-42B0-8000-6383F9E16881}"/>
              </a:ext>
            </a:extLst>
          </p:cNvPr>
          <p:cNvSpPr>
            <a:spLocks noGrp="1"/>
          </p:cNvSpPr>
          <p:nvPr>
            <p:ph type="title"/>
          </p:nvPr>
        </p:nvSpPr>
        <p:spPr>
          <a:xfrm>
            <a:off x="838200" y="365125"/>
            <a:ext cx="10515600" cy="1325563"/>
          </a:xfrm>
        </p:spPr>
        <p:txBody>
          <a:bodyPr>
            <a:normAutofit/>
          </a:bodyPr>
          <a:lstStyle/>
          <a:p>
            <a:pPr algn="ctr"/>
            <a:r>
              <a:rPr lang="fr-CA" sz="3200" b="1" dirty="0"/>
              <a:t>4. Ajouter une transcription à votre vidéo</a:t>
            </a:r>
          </a:p>
        </p:txBody>
      </p:sp>
      <p:sp>
        <p:nvSpPr>
          <p:cNvPr id="3" name="Espace réservé du contenu 2">
            <a:extLst>
              <a:ext uri="{FF2B5EF4-FFF2-40B4-BE49-F238E27FC236}">
                <a16:creationId xmlns:a16="http://schemas.microsoft.com/office/drawing/2014/main" id="{1FE59E1F-B0AA-458A-B535-C7EB23569E54}"/>
              </a:ext>
            </a:extLst>
          </p:cNvPr>
          <p:cNvSpPr>
            <a:spLocks noGrp="1"/>
          </p:cNvSpPr>
          <p:nvPr>
            <p:ph idx="1"/>
          </p:nvPr>
        </p:nvSpPr>
        <p:spPr/>
        <p:txBody>
          <a:bodyPr>
            <a:normAutofit/>
          </a:bodyPr>
          <a:lstStyle/>
          <a:p>
            <a:pPr>
              <a:buFont typeface="Symbol" panose="05050102010706020507" pitchFamily="18" charset="2"/>
              <a:buChar char=""/>
            </a:pPr>
            <a:r>
              <a:rPr lang="fr-CA" sz="2400" dirty="0"/>
              <a:t>Une transcription est une version textuelle d’une vidéo.</a:t>
            </a:r>
          </a:p>
          <a:p>
            <a:pPr>
              <a:buFont typeface="Symbol" panose="05050102010706020507" pitchFamily="18" charset="2"/>
              <a:buChar char=""/>
            </a:pPr>
            <a:r>
              <a:rPr lang="fr-CA" sz="2400" dirty="0"/>
              <a:t>La WAI distingue trois types de transcriptions:</a:t>
            </a:r>
          </a:p>
          <a:p>
            <a:pPr lvl="1">
              <a:lnSpc>
                <a:spcPct val="150000"/>
              </a:lnSpc>
              <a:buFont typeface="Wingdings" panose="05000000000000000000" pitchFamily="2" charset="2"/>
              <a:buChar char="§"/>
            </a:pPr>
            <a:r>
              <a:rPr lang="fr-CA" dirty="0"/>
              <a:t>les transcriptions de base: informations audio vocales et non vocales.</a:t>
            </a:r>
          </a:p>
          <a:p>
            <a:pPr lvl="1">
              <a:lnSpc>
                <a:spcPct val="150000"/>
              </a:lnSpc>
              <a:buFont typeface="Wingdings" panose="05000000000000000000" pitchFamily="2" charset="2"/>
              <a:buChar char="§"/>
            </a:pPr>
            <a:r>
              <a:rPr lang="fr-CA" dirty="0"/>
              <a:t>les transcriptions descriptives: informations audio et visuelles.</a:t>
            </a:r>
          </a:p>
          <a:p>
            <a:pPr lvl="1">
              <a:lnSpc>
                <a:spcPct val="150000"/>
              </a:lnSpc>
              <a:buFont typeface="Wingdings" panose="05000000000000000000" pitchFamily="2" charset="2"/>
              <a:buChar char="§"/>
            </a:pPr>
            <a:r>
              <a:rPr lang="fr-CA" dirty="0"/>
              <a:t>les transcriptions interactives: générées par les lecteurs multimédias à partir du fichier de sous-titrage.</a:t>
            </a:r>
          </a:p>
        </p:txBody>
      </p:sp>
    </p:spTree>
    <p:extLst>
      <p:ext uri="{BB962C8B-B14F-4D97-AF65-F5344CB8AC3E}">
        <p14:creationId xmlns:p14="http://schemas.microsoft.com/office/powerpoint/2010/main" val="434624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1EEA0-0BA0-4C8C-894F-3FA3A76DFC18}"/>
              </a:ext>
            </a:extLst>
          </p:cNvPr>
          <p:cNvSpPr>
            <a:spLocks noGrp="1"/>
          </p:cNvSpPr>
          <p:nvPr>
            <p:ph type="title"/>
          </p:nvPr>
        </p:nvSpPr>
        <p:spPr/>
        <p:txBody>
          <a:bodyPr>
            <a:normAutofit/>
          </a:bodyPr>
          <a:lstStyle/>
          <a:p>
            <a:pPr algn="ctr"/>
            <a:r>
              <a:rPr lang="en-CA" sz="3200" b="1" dirty="0"/>
              <a:t>Format des transcriptions</a:t>
            </a:r>
            <a:endParaRPr lang="fr-CA" sz="3200" b="1" dirty="0"/>
          </a:p>
        </p:txBody>
      </p:sp>
      <p:pic>
        <p:nvPicPr>
          <p:cNvPr id="4" name="Image 3" descr="Transcriptions en HTML">
            <a:extLst>
              <a:ext uri="{FF2B5EF4-FFF2-40B4-BE49-F238E27FC236}">
                <a16:creationId xmlns:a16="http://schemas.microsoft.com/office/drawing/2014/main" id="{E031E1CD-153E-4968-922E-BE02352B69B0}"/>
              </a:ext>
            </a:extLst>
          </p:cNvPr>
          <p:cNvPicPr>
            <a:picLocks noChangeAspect="1"/>
          </p:cNvPicPr>
          <p:nvPr/>
        </p:nvPicPr>
        <p:blipFill>
          <a:blip r:embed="rId3"/>
          <a:stretch>
            <a:fillRect/>
          </a:stretch>
        </p:blipFill>
        <p:spPr>
          <a:xfrm>
            <a:off x="838200" y="1690688"/>
            <a:ext cx="5167743" cy="3346682"/>
          </a:xfrm>
          <a:prstGeom prst="rect">
            <a:avLst/>
          </a:prstGeom>
        </p:spPr>
      </p:pic>
      <p:sp>
        <p:nvSpPr>
          <p:cNvPr id="8" name="ZoneTexte 7">
            <a:extLst>
              <a:ext uri="{FF2B5EF4-FFF2-40B4-BE49-F238E27FC236}">
                <a16:creationId xmlns:a16="http://schemas.microsoft.com/office/drawing/2014/main" id="{F4E0CFF0-FD9F-4A87-8A10-88198DAA478C}"/>
              </a:ext>
            </a:extLst>
          </p:cNvPr>
          <p:cNvSpPr txBox="1"/>
          <p:nvPr/>
        </p:nvSpPr>
        <p:spPr>
          <a:xfrm>
            <a:off x="2104223" y="5037370"/>
            <a:ext cx="2251322" cy="369332"/>
          </a:xfrm>
          <a:prstGeom prst="rect">
            <a:avLst/>
          </a:prstGeom>
          <a:noFill/>
        </p:spPr>
        <p:txBody>
          <a:bodyPr wrap="none" rtlCol="0">
            <a:spAutoFit/>
          </a:bodyPr>
          <a:lstStyle/>
          <a:p>
            <a:r>
              <a:rPr lang="fr-CA" dirty="0"/>
              <a:t>Directement en HTML</a:t>
            </a:r>
          </a:p>
        </p:txBody>
      </p:sp>
      <p:pic>
        <p:nvPicPr>
          <p:cNvPr id="5" name="Image 4" descr="Transcriptions dans un document téléchargeable.">
            <a:extLst>
              <a:ext uri="{FF2B5EF4-FFF2-40B4-BE49-F238E27FC236}">
                <a16:creationId xmlns:a16="http://schemas.microsoft.com/office/drawing/2014/main" id="{1921FB44-ABFF-4B25-9EE6-35EEB5064D97}"/>
              </a:ext>
            </a:extLst>
          </p:cNvPr>
          <p:cNvPicPr>
            <a:picLocks noChangeAspect="1"/>
          </p:cNvPicPr>
          <p:nvPr/>
        </p:nvPicPr>
        <p:blipFill>
          <a:blip r:embed="rId4"/>
          <a:stretch>
            <a:fillRect/>
          </a:stretch>
        </p:blipFill>
        <p:spPr>
          <a:xfrm>
            <a:off x="6186059" y="1787312"/>
            <a:ext cx="5341455" cy="2855340"/>
          </a:xfrm>
          <a:prstGeom prst="rect">
            <a:avLst/>
          </a:prstGeom>
        </p:spPr>
      </p:pic>
      <p:sp>
        <p:nvSpPr>
          <p:cNvPr id="9" name="ZoneTexte 8">
            <a:extLst>
              <a:ext uri="{FF2B5EF4-FFF2-40B4-BE49-F238E27FC236}">
                <a16:creationId xmlns:a16="http://schemas.microsoft.com/office/drawing/2014/main" id="{FEB9F28F-1DF1-41E9-9B4D-8EDA2E5559FB}"/>
              </a:ext>
            </a:extLst>
          </p:cNvPr>
          <p:cNvSpPr txBox="1"/>
          <p:nvPr/>
        </p:nvSpPr>
        <p:spPr>
          <a:xfrm>
            <a:off x="6859043" y="5034790"/>
            <a:ext cx="4494757" cy="369332"/>
          </a:xfrm>
          <a:prstGeom prst="rect">
            <a:avLst/>
          </a:prstGeom>
          <a:noFill/>
        </p:spPr>
        <p:txBody>
          <a:bodyPr wrap="none" rtlCol="0">
            <a:spAutoFit/>
          </a:bodyPr>
          <a:lstStyle/>
          <a:p>
            <a:r>
              <a:rPr lang="fr-CA" dirty="0"/>
              <a:t>Un document téléchargeable (comme un PDF)</a:t>
            </a:r>
          </a:p>
        </p:txBody>
      </p:sp>
    </p:spTree>
    <p:extLst>
      <p:ext uri="{BB962C8B-B14F-4D97-AF65-F5344CB8AC3E}">
        <p14:creationId xmlns:p14="http://schemas.microsoft.com/office/powerpoint/2010/main" val="1287396679"/>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6C081-7B33-49FB-9026-B37734F3FC60}"/>
              </a:ext>
            </a:extLst>
          </p:cNvPr>
          <p:cNvSpPr>
            <a:spLocks noGrp="1"/>
          </p:cNvSpPr>
          <p:nvPr>
            <p:ph type="title"/>
          </p:nvPr>
        </p:nvSpPr>
        <p:spPr/>
        <p:txBody>
          <a:bodyPr>
            <a:normAutofit/>
          </a:bodyPr>
          <a:lstStyle/>
          <a:p>
            <a:pPr algn="ctr"/>
            <a:r>
              <a:rPr lang="fr-CA" sz="3200" b="1" dirty="0"/>
              <a:t>Transcription et exigence légale</a:t>
            </a:r>
          </a:p>
        </p:txBody>
      </p:sp>
      <p:sp>
        <p:nvSpPr>
          <p:cNvPr id="3" name="Espace réservé du contenu 2">
            <a:extLst>
              <a:ext uri="{FF2B5EF4-FFF2-40B4-BE49-F238E27FC236}">
                <a16:creationId xmlns:a16="http://schemas.microsoft.com/office/drawing/2014/main" id="{E9E4B71F-DD98-4541-828C-591BA0D4F5C1}"/>
              </a:ext>
            </a:extLst>
          </p:cNvPr>
          <p:cNvSpPr>
            <a:spLocks noGrp="1"/>
          </p:cNvSpPr>
          <p:nvPr>
            <p:ph idx="1"/>
          </p:nvPr>
        </p:nvSpPr>
        <p:spPr>
          <a:xfrm>
            <a:off x="948370" y="1829047"/>
            <a:ext cx="10515600" cy="917191"/>
          </a:xfrm>
        </p:spPr>
        <p:txBody>
          <a:bodyPr>
            <a:normAutofit/>
          </a:bodyPr>
          <a:lstStyle/>
          <a:p>
            <a:pPr>
              <a:buFont typeface="Symbol" panose="05050102010706020507" pitchFamily="18" charset="2"/>
              <a:buChar char=""/>
            </a:pPr>
            <a:r>
              <a:rPr lang="fr-CA" sz="2400" dirty="0"/>
              <a:t>Selon le contenu de la vidéo, la transcription peut ne pas être requise.</a:t>
            </a:r>
          </a:p>
        </p:txBody>
      </p:sp>
      <p:pic>
        <p:nvPicPr>
          <p:cNvPr id="5" name="Image 4">
            <a:extLst>
              <a:ext uri="{FF2B5EF4-FFF2-40B4-BE49-F238E27FC236}">
                <a16:creationId xmlns:a16="http://schemas.microsoft.com/office/drawing/2014/main" id="{A50241A4-5694-4676-802F-8C02A2D6603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36504" y="3126640"/>
            <a:ext cx="1912875" cy="1355591"/>
          </a:xfrm>
          <a:prstGeom prst="rect">
            <a:avLst/>
          </a:prstGeom>
        </p:spPr>
      </p:pic>
      <p:sp>
        <p:nvSpPr>
          <p:cNvPr id="6" name="Espace réservé du contenu 2">
            <a:extLst>
              <a:ext uri="{FF2B5EF4-FFF2-40B4-BE49-F238E27FC236}">
                <a16:creationId xmlns:a16="http://schemas.microsoft.com/office/drawing/2014/main" id="{9A5E92B6-74F9-476B-902B-62DDD95F0975}"/>
              </a:ext>
            </a:extLst>
          </p:cNvPr>
          <p:cNvSpPr txBox="1">
            <a:spLocks/>
          </p:cNvSpPr>
          <p:nvPr/>
        </p:nvSpPr>
        <p:spPr>
          <a:xfrm>
            <a:off x="2804326" y="2666083"/>
            <a:ext cx="8963140" cy="25669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CA" sz="2200" dirty="0"/>
              <a:t>Médias uniquement audio: des transcriptions sont requises;</a:t>
            </a:r>
          </a:p>
          <a:p>
            <a:pPr lvl="1"/>
            <a:r>
              <a:rPr lang="fr-CA" sz="2200" dirty="0"/>
              <a:t>Vidéos uniquement (sans contenu audio): une transcription descriptive ou une description audio est requise;</a:t>
            </a:r>
          </a:p>
          <a:p>
            <a:pPr lvl="1"/>
            <a:r>
              <a:rPr lang="fr-CA" sz="2200" dirty="0"/>
              <a:t>Vidéos avec contenu audio: seuls les sous-titres sont requis;</a:t>
            </a:r>
          </a:p>
          <a:p>
            <a:pPr lvl="1"/>
            <a:r>
              <a:rPr lang="fr-CA" sz="2200" dirty="0"/>
              <a:t>Vidéos comportant des informations visuelles nécessaires à la compréhension du contenu: une description audio des informations visuelles est requise.</a:t>
            </a:r>
          </a:p>
        </p:txBody>
      </p:sp>
      <p:sp>
        <p:nvSpPr>
          <p:cNvPr id="7" name="Espace réservé du contenu 2">
            <a:extLst>
              <a:ext uri="{FF2B5EF4-FFF2-40B4-BE49-F238E27FC236}">
                <a16:creationId xmlns:a16="http://schemas.microsoft.com/office/drawing/2014/main" id="{E0DFC697-7B69-4B1C-A344-D6A9A816560C}"/>
              </a:ext>
            </a:extLst>
          </p:cNvPr>
          <p:cNvSpPr txBox="1">
            <a:spLocks/>
          </p:cNvSpPr>
          <p:nvPr/>
        </p:nvSpPr>
        <p:spPr>
          <a:xfrm>
            <a:off x="1179724" y="5537781"/>
            <a:ext cx="10284246" cy="8047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Symbol" panose="05050102010706020507" pitchFamily="18" charset="2"/>
              <a:buChar char=""/>
            </a:pPr>
            <a:r>
              <a:rPr lang="fr-CA" sz="2400" dirty="0"/>
              <a:t>Pour que votre vidéo soit accessible de manière optimale, il est préférable de fournir des sous-titres et une transcription séparée.</a:t>
            </a:r>
          </a:p>
        </p:txBody>
      </p:sp>
    </p:spTree>
    <p:extLst>
      <p:ext uri="{BB962C8B-B14F-4D97-AF65-F5344CB8AC3E}">
        <p14:creationId xmlns:p14="http://schemas.microsoft.com/office/powerpoint/2010/main" val="1716423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C17936-7C8E-4F01-B128-4B021777A58C}"/>
              </a:ext>
            </a:extLst>
          </p:cNvPr>
          <p:cNvSpPr>
            <a:spLocks noGrp="1"/>
          </p:cNvSpPr>
          <p:nvPr>
            <p:ph type="title"/>
          </p:nvPr>
        </p:nvSpPr>
        <p:spPr/>
        <p:txBody>
          <a:bodyPr>
            <a:normAutofit/>
          </a:bodyPr>
          <a:lstStyle/>
          <a:p>
            <a:pPr algn="ctr"/>
            <a:r>
              <a:rPr lang="fr-CA" sz="3200" b="1" dirty="0"/>
              <a:t>5. Inclure une description audio si nécessaire</a:t>
            </a:r>
          </a:p>
        </p:txBody>
      </p:sp>
      <p:sp>
        <p:nvSpPr>
          <p:cNvPr id="3" name="Espace réservé du contenu 2">
            <a:extLst>
              <a:ext uri="{FF2B5EF4-FFF2-40B4-BE49-F238E27FC236}">
                <a16:creationId xmlns:a16="http://schemas.microsoft.com/office/drawing/2014/main" id="{4F8CEC9B-7EB6-4645-AA94-73040F821634}"/>
              </a:ext>
            </a:extLst>
          </p:cNvPr>
          <p:cNvSpPr>
            <a:spLocks noGrp="1"/>
          </p:cNvSpPr>
          <p:nvPr>
            <p:ph idx="1"/>
          </p:nvPr>
        </p:nvSpPr>
        <p:spPr/>
        <p:txBody>
          <a:bodyPr>
            <a:normAutofit/>
          </a:bodyPr>
          <a:lstStyle/>
          <a:p>
            <a:r>
              <a:rPr lang="fr-CA" sz="2400" dirty="0"/>
              <a:t>Une description audio est requise lorsque des actions ou des informations visuelles importantes se déroulent à l’écran, mais ne sont pas clairement décrites dans la piste audio.</a:t>
            </a:r>
          </a:p>
          <a:p>
            <a:r>
              <a:rPr lang="fr-CA" sz="2400" dirty="0"/>
              <a:t>Si les éléments visuels importants du matériel (texte à l’écran, images, graphiques, etc.) qui composent la vidéo étaient décrits par le locuteur (dans la piste audio), la description audio ne serait pas nécessaire.</a:t>
            </a:r>
          </a:p>
        </p:txBody>
      </p:sp>
    </p:spTree>
    <p:extLst>
      <p:ext uri="{BB962C8B-B14F-4D97-AF65-F5344CB8AC3E}">
        <p14:creationId xmlns:p14="http://schemas.microsoft.com/office/powerpoint/2010/main" val="3100439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0D6F81-0F2E-4395-BE37-4D65F83E6CDA}"/>
              </a:ext>
            </a:extLst>
          </p:cNvPr>
          <p:cNvSpPr>
            <a:spLocks noGrp="1"/>
          </p:cNvSpPr>
          <p:nvPr>
            <p:ph type="title"/>
          </p:nvPr>
        </p:nvSpPr>
        <p:spPr/>
        <p:txBody>
          <a:bodyPr>
            <a:normAutofit/>
          </a:bodyPr>
          <a:lstStyle/>
          <a:p>
            <a:pPr algn="ctr"/>
            <a:r>
              <a:rPr lang="en-CA" sz="3200" b="1" dirty="0"/>
              <a:t>6. Adaptations</a:t>
            </a:r>
            <a:endParaRPr lang="fr-CA" sz="3200" b="1" dirty="0"/>
          </a:p>
        </p:txBody>
      </p:sp>
      <p:sp>
        <p:nvSpPr>
          <p:cNvPr id="3" name="Espace réservé du contenu 2">
            <a:extLst>
              <a:ext uri="{FF2B5EF4-FFF2-40B4-BE49-F238E27FC236}">
                <a16:creationId xmlns:a16="http://schemas.microsoft.com/office/drawing/2014/main" id="{44082B7B-BBE5-4635-AC20-C2253A9B350D}"/>
              </a:ext>
            </a:extLst>
          </p:cNvPr>
          <p:cNvSpPr>
            <a:spLocks noGrp="1"/>
          </p:cNvSpPr>
          <p:nvPr>
            <p:ph idx="1"/>
          </p:nvPr>
        </p:nvSpPr>
        <p:spPr/>
        <p:txBody>
          <a:bodyPr/>
          <a:lstStyle/>
          <a:p>
            <a:r>
              <a:rPr lang="fr-CA" sz="2400" dirty="0"/>
              <a:t>Une </a:t>
            </a:r>
            <a:r>
              <a:rPr lang="fr-CA" sz="2400" b="1" dirty="0"/>
              <a:t>audiodescription </a:t>
            </a:r>
            <a:r>
              <a:rPr lang="fr-CA" sz="2400" dirty="0"/>
              <a:t>et une </a:t>
            </a:r>
            <a:r>
              <a:rPr lang="fr-CA" sz="2400" b="1" dirty="0"/>
              <a:t>langue des signes </a:t>
            </a:r>
            <a:r>
              <a:rPr lang="fr-CA" sz="2400" dirty="0"/>
              <a:t>ne sont pas obligatoires dans la plupart des politiques d’accessibilité du Web, mais elles sont utiles pour rendre votre vidéo totalement accessible</a:t>
            </a:r>
            <a:r>
              <a:rPr lang="fr-CA" dirty="0"/>
              <a:t>.</a:t>
            </a:r>
          </a:p>
        </p:txBody>
      </p:sp>
    </p:spTree>
    <p:extLst>
      <p:ext uri="{BB962C8B-B14F-4D97-AF65-F5344CB8AC3E}">
        <p14:creationId xmlns:p14="http://schemas.microsoft.com/office/powerpoint/2010/main" val="3482300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86C2A4-F9D4-4E79-97EB-13058ADB891D}"/>
              </a:ext>
            </a:extLst>
          </p:cNvPr>
          <p:cNvSpPr>
            <a:spLocks noGrp="1"/>
          </p:cNvSpPr>
          <p:nvPr>
            <p:ph type="title"/>
          </p:nvPr>
        </p:nvSpPr>
        <p:spPr/>
        <p:txBody>
          <a:bodyPr>
            <a:normAutofit/>
          </a:bodyPr>
          <a:lstStyle/>
          <a:p>
            <a:pPr algn="ctr"/>
            <a:r>
              <a:rPr lang="en-CA" sz="3200" b="1" dirty="0"/>
              <a:t>Conclusion</a:t>
            </a:r>
            <a:endParaRPr lang="fr-CA" sz="3200" b="1" dirty="0"/>
          </a:p>
        </p:txBody>
      </p:sp>
      <p:sp>
        <p:nvSpPr>
          <p:cNvPr id="3" name="Espace réservé du contenu 2">
            <a:extLst>
              <a:ext uri="{FF2B5EF4-FFF2-40B4-BE49-F238E27FC236}">
                <a16:creationId xmlns:a16="http://schemas.microsoft.com/office/drawing/2014/main" id="{A9FC8975-27DB-46EF-AE9A-78275368E7E4}"/>
              </a:ext>
            </a:extLst>
          </p:cNvPr>
          <p:cNvSpPr>
            <a:spLocks noGrp="1"/>
          </p:cNvSpPr>
          <p:nvPr>
            <p:ph idx="1"/>
          </p:nvPr>
        </p:nvSpPr>
        <p:spPr>
          <a:xfrm>
            <a:off x="838200" y="1825625"/>
            <a:ext cx="10515600" cy="4351338"/>
          </a:xfrm>
        </p:spPr>
        <p:txBody>
          <a:bodyPr>
            <a:normAutofit/>
          </a:bodyPr>
          <a:lstStyle/>
          <a:p>
            <a:r>
              <a:rPr lang="fr-CA" sz="2400" dirty="0"/>
              <a:t>Une vidéo accessible doit utiliser du </a:t>
            </a:r>
            <a:r>
              <a:rPr lang="fr-CA" sz="2400" b="1" dirty="0"/>
              <a:t>matériel accessible</a:t>
            </a:r>
            <a:r>
              <a:rPr lang="fr-CA" sz="2400" dirty="0"/>
              <a:t>, inclure des </a:t>
            </a:r>
            <a:r>
              <a:rPr lang="fr-CA" sz="2400" b="1" dirty="0"/>
              <a:t>sous-titres</a:t>
            </a:r>
            <a:r>
              <a:rPr lang="fr-CA" sz="2400" dirty="0"/>
              <a:t> et une </a:t>
            </a:r>
            <a:r>
              <a:rPr lang="fr-CA" sz="2400" b="1" dirty="0"/>
              <a:t>transcription</a:t>
            </a:r>
            <a:r>
              <a:rPr lang="fr-CA" sz="2400" dirty="0"/>
              <a:t>.</a:t>
            </a:r>
          </a:p>
          <a:p>
            <a:r>
              <a:rPr lang="fr-CA" sz="2400" dirty="0"/>
              <a:t>Elle peut également inclure une description audio supplémentaire lorsque des éléments visuels importants ne sont pas clairement décrits dans la piste audio.</a:t>
            </a:r>
          </a:p>
          <a:p>
            <a:r>
              <a:rPr lang="fr-CA" sz="2400" dirty="0"/>
              <a:t>La vidéo doit également être diffusée à l’aide </a:t>
            </a:r>
            <a:r>
              <a:rPr lang="fr-CA" sz="2400" b="1" dirty="0"/>
              <a:t>d’un lecteur vidéo accessible</a:t>
            </a:r>
            <a:r>
              <a:rPr lang="fr-CA" sz="2400" dirty="0"/>
              <a:t>.</a:t>
            </a:r>
          </a:p>
        </p:txBody>
      </p:sp>
    </p:spTree>
    <p:extLst>
      <p:ext uri="{BB962C8B-B14F-4D97-AF65-F5344CB8AC3E}">
        <p14:creationId xmlns:p14="http://schemas.microsoft.com/office/powerpoint/2010/main" val="3721447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9A1B24A-2943-4862-AF64-5CAD710FE6E9}"/>
              </a:ext>
            </a:extLst>
          </p:cNvPr>
          <p:cNvSpPr>
            <a:spLocks noGrp="1"/>
          </p:cNvSpPr>
          <p:nvPr>
            <p:ph type="ctrTitle"/>
          </p:nvPr>
        </p:nvSpPr>
        <p:spPr>
          <a:xfrm>
            <a:off x="1173296" y="1155413"/>
            <a:ext cx="9845407" cy="2387600"/>
          </a:xfrm>
        </p:spPr>
        <p:txBody>
          <a:bodyPr>
            <a:normAutofit/>
          </a:bodyPr>
          <a:lstStyle/>
          <a:p>
            <a:r>
              <a:rPr lang="fr-CA" sz="3600" b="1" dirty="0"/>
              <a:t>Productions des documents Word et PDF accessibles</a:t>
            </a:r>
            <a:br>
              <a:rPr lang="fr-CA" dirty="0"/>
            </a:br>
            <a:endParaRPr lang="fr-CA" dirty="0"/>
          </a:p>
        </p:txBody>
      </p:sp>
    </p:spTree>
    <p:extLst>
      <p:ext uri="{BB962C8B-B14F-4D97-AF65-F5344CB8AC3E}">
        <p14:creationId xmlns:p14="http://schemas.microsoft.com/office/powerpoint/2010/main" val="3716498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15ABAA-69D3-4633-A878-3816E5BFBC61}"/>
              </a:ext>
            </a:extLst>
          </p:cNvPr>
          <p:cNvSpPr>
            <a:spLocks noGrp="1"/>
          </p:cNvSpPr>
          <p:nvPr>
            <p:ph type="title"/>
          </p:nvPr>
        </p:nvSpPr>
        <p:spPr/>
        <p:txBody>
          <a:bodyPr>
            <a:normAutofit/>
          </a:bodyPr>
          <a:lstStyle/>
          <a:p>
            <a:pPr algn="ctr"/>
            <a:r>
              <a:rPr lang="en-CA" sz="3200" b="1" dirty="0"/>
              <a:t>Introduction</a:t>
            </a:r>
            <a:endParaRPr lang="fr-CA" sz="3200" b="1" dirty="0"/>
          </a:p>
        </p:txBody>
      </p:sp>
      <p:sp>
        <p:nvSpPr>
          <p:cNvPr id="3" name="Espace réservé du contenu 2">
            <a:extLst>
              <a:ext uri="{FF2B5EF4-FFF2-40B4-BE49-F238E27FC236}">
                <a16:creationId xmlns:a16="http://schemas.microsoft.com/office/drawing/2014/main" id="{D5E2700E-4A9A-4952-B0A4-170150DCDA0B}"/>
              </a:ext>
            </a:extLst>
          </p:cNvPr>
          <p:cNvSpPr>
            <a:spLocks noGrp="1"/>
          </p:cNvSpPr>
          <p:nvPr>
            <p:ph idx="1"/>
          </p:nvPr>
        </p:nvSpPr>
        <p:spPr/>
        <p:txBody>
          <a:bodyPr/>
          <a:lstStyle/>
          <a:p>
            <a:r>
              <a:rPr lang="fr-CA" sz="2400" dirty="0"/>
              <a:t>Lorsqu’elles sont utilisées correctement, les fonctionnalités de Word permettent à une personne utilisant un afficheur braille ou un logiciel de synthèse vocale de naviguer dans un document </a:t>
            </a:r>
            <a:r>
              <a:rPr lang="en-CA" sz="2400" dirty="0"/>
              <a:t>(MCCCF, 2009)</a:t>
            </a:r>
            <a:r>
              <a:rPr lang="fr-CA" sz="2400" dirty="0"/>
              <a:t>.</a:t>
            </a:r>
          </a:p>
          <a:p>
            <a:r>
              <a:rPr lang="fr-CA" sz="2400" dirty="0"/>
              <a:t>De plus, lorsqu’un document est converti en PDF, les fonctions d’accessibilité de Word sont conservées.</a:t>
            </a:r>
          </a:p>
          <a:p>
            <a:r>
              <a:rPr lang="fr-CA" sz="2400" dirty="0"/>
              <a:t>Comme aucune conversion n’est parfaite, il y a toujours un travail à faire dans Acrobat Pro après la conversion.</a:t>
            </a:r>
          </a:p>
          <a:p>
            <a:endParaRPr lang="fr-CA" dirty="0"/>
          </a:p>
          <a:p>
            <a:endParaRPr lang="fr-CA" dirty="0"/>
          </a:p>
        </p:txBody>
      </p:sp>
    </p:spTree>
    <p:extLst>
      <p:ext uri="{BB962C8B-B14F-4D97-AF65-F5344CB8AC3E}">
        <p14:creationId xmlns:p14="http://schemas.microsoft.com/office/powerpoint/2010/main" val="3665107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3674B3-CE05-4D20-968C-748C68A7C3C3}"/>
              </a:ext>
            </a:extLst>
          </p:cNvPr>
          <p:cNvSpPr>
            <a:spLocks noGrp="1"/>
          </p:cNvSpPr>
          <p:nvPr>
            <p:ph type="title"/>
          </p:nvPr>
        </p:nvSpPr>
        <p:spPr/>
        <p:txBody>
          <a:bodyPr>
            <a:normAutofit/>
          </a:bodyPr>
          <a:lstStyle/>
          <a:p>
            <a:pPr algn="ctr"/>
            <a:r>
              <a:rPr lang="en-CA" sz="3200" b="1" dirty="0"/>
              <a:t>Un document accessible</a:t>
            </a:r>
            <a:endParaRPr lang="fr-CA" sz="3200" b="1" dirty="0"/>
          </a:p>
        </p:txBody>
      </p:sp>
      <p:sp>
        <p:nvSpPr>
          <p:cNvPr id="3" name="Espace réservé du contenu 2">
            <a:extLst>
              <a:ext uri="{FF2B5EF4-FFF2-40B4-BE49-F238E27FC236}">
                <a16:creationId xmlns:a16="http://schemas.microsoft.com/office/drawing/2014/main" id="{F13AB35F-8488-4AEF-896F-73F6E72544F5}"/>
              </a:ext>
            </a:extLst>
          </p:cNvPr>
          <p:cNvSpPr>
            <a:spLocks noGrp="1"/>
          </p:cNvSpPr>
          <p:nvPr>
            <p:ph idx="1"/>
          </p:nvPr>
        </p:nvSpPr>
        <p:spPr/>
        <p:txBody>
          <a:bodyPr>
            <a:normAutofit/>
          </a:bodyPr>
          <a:lstStyle/>
          <a:p>
            <a:r>
              <a:rPr lang="fr-CA" sz="2400" dirty="0"/>
              <a:t>Pour produire un document accessible, il faut tenir «compte des différents types de handicaps qu’une personne peut avoir et qui pourraient nuire à la compréhension de l’information » </a:t>
            </a:r>
            <a:r>
              <a:rPr lang="en-CA" sz="2400" dirty="0"/>
              <a:t>(MCCCF, 2009).</a:t>
            </a:r>
          </a:p>
          <a:p>
            <a:r>
              <a:rPr lang="fr-CA" sz="2400" dirty="0"/>
              <a:t>Un document accessible peut donc être consulté par toute personne.</a:t>
            </a:r>
          </a:p>
          <a:p>
            <a:endParaRPr lang="fr-CA" sz="2400" dirty="0"/>
          </a:p>
          <a:p>
            <a:r>
              <a:rPr lang="fr-CA" sz="2400" dirty="0"/>
              <a:t>Nous allons voir brièvement comment rendre les documents Word et PDF accessibles en se servant d’un document existant.</a:t>
            </a:r>
          </a:p>
        </p:txBody>
      </p:sp>
    </p:spTree>
    <p:extLst>
      <p:ext uri="{BB962C8B-B14F-4D97-AF65-F5344CB8AC3E}">
        <p14:creationId xmlns:p14="http://schemas.microsoft.com/office/powerpoint/2010/main" val="244611887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75FBC4-9D33-46BE-911D-419763BA9AF9}">
  <ds:schemaRefs>
    <ds:schemaRef ds:uri="http://purl.org/dc/elements/1.1/"/>
    <ds:schemaRef ds:uri="http://schemas.microsoft.com/office/2006/metadata/properties"/>
    <ds:schemaRef ds:uri="http://purl.org/dc/terms/"/>
    <ds:schemaRef ds:uri="71af3243-3dd4-4a8d-8c0d-dd76da1f02a5"/>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16c05727-aa75-4e4a-9b5f-8a80a1165891"/>
    <ds:schemaRef ds:uri="http://purl.org/dc/dcmitype/"/>
  </ds:schemaRefs>
</ds:datastoreItem>
</file>

<file path=customXml/itemProps2.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4F055B-D391-44D3-A87A-BCD07BD5A3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6084</TotalTime>
  <Words>2393</Words>
  <Application>Microsoft Office PowerPoint</Application>
  <PresentationFormat>Widescreen</PresentationFormat>
  <Paragraphs>229</Paragraphs>
  <Slides>31</Slides>
  <Notes>15</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Thème Office</vt:lpstr>
      <vt:lpstr>Production de matériels d’apprentissage accessibles et inclusifs en formation à distance</vt:lpstr>
      <vt:lpstr>Présentation du projet</vt:lpstr>
      <vt:lpstr>Présentation du projet (suite)</vt:lpstr>
      <vt:lpstr>Production intellectuelle 4 (TÉLUQ)</vt:lpstr>
      <vt:lpstr>L’accessibilité du Web</vt:lpstr>
      <vt:lpstr>Normes et exigences légales au Canada</vt:lpstr>
      <vt:lpstr>Principes et règles de WCAG</vt:lpstr>
      <vt:lpstr>Principes de la conception universelle de l’apprentissage (CUA) </vt:lpstr>
      <vt:lpstr>Lignes directrices de la CUA</vt:lpstr>
      <vt:lpstr>La CUA (suite)</vt:lpstr>
      <vt:lpstr>Modèle ADDIE</vt:lpstr>
      <vt:lpstr>La cohérence entre l’ADDIE et la CUA</vt:lpstr>
      <vt:lpstr>Résultats du projet</vt:lpstr>
      <vt:lpstr>Objectifs de ce Webinaire</vt:lpstr>
      <vt:lpstr>Créer des vidéos accessibles </vt:lpstr>
      <vt:lpstr>Médias préenregistrés</vt:lpstr>
      <vt:lpstr>Les besoins des utilisateurs en situation de handicap</vt:lpstr>
      <vt:lpstr>Étapes pour créer des vidéos accessibles</vt:lpstr>
      <vt:lpstr> 1. Créer un contenu vidéo accessible</vt:lpstr>
      <vt:lpstr>Autres bonnes pratiques</vt:lpstr>
      <vt:lpstr> 2. Choisir un lecteur vidéo accessible</vt:lpstr>
      <vt:lpstr>3. Ajouter des sous-titres à votre vidéo</vt:lpstr>
      <vt:lpstr>4. Ajouter une transcription à votre vidéo</vt:lpstr>
      <vt:lpstr>Format des transcriptions</vt:lpstr>
      <vt:lpstr>Transcription et exigence légale</vt:lpstr>
      <vt:lpstr>5. Inclure une description audio si nécessaire</vt:lpstr>
      <vt:lpstr>6. Adaptations</vt:lpstr>
      <vt:lpstr>Conclusion</vt:lpstr>
      <vt:lpstr>Productions des documents Word et PDF accessibles </vt:lpstr>
      <vt:lpstr>Introduction</vt:lpstr>
      <vt:lpstr>Un document accessible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la conception à la diffusion: leçons d’un projet transnational de développement d’une formation sur la formation à distance accessible et inclusive pour formateurs d’adultes</dc:title>
  <dc:creator>Faustin Kagorora</dc:creator>
  <cp:lastModifiedBy>Faustin Kagorora</cp:lastModifiedBy>
  <cp:revision>948</cp:revision>
  <dcterms:created xsi:type="dcterms:W3CDTF">2022-09-30T15:03:19Z</dcterms:created>
  <dcterms:modified xsi:type="dcterms:W3CDTF">2024-04-03T20:56:52Z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